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7.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0.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46"/>
  </p:notesMasterIdLst>
  <p:handoutMasterIdLst>
    <p:handoutMasterId r:id="rId47"/>
  </p:handoutMasterIdLst>
  <p:sldIdLst>
    <p:sldId id="1691" r:id="rId16"/>
    <p:sldId id="1692" r:id="rId17"/>
    <p:sldId id="1693" r:id="rId18"/>
    <p:sldId id="1694" r:id="rId19"/>
    <p:sldId id="1689" r:id="rId20"/>
    <p:sldId id="1722" r:id="rId21"/>
    <p:sldId id="1706" r:id="rId22"/>
    <p:sldId id="1707" r:id="rId23"/>
    <p:sldId id="1695" r:id="rId24"/>
    <p:sldId id="1732" r:id="rId25"/>
    <p:sldId id="1733" r:id="rId26"/>
    <p:sldId id="1734" r:id="rId27"/>
    <p:sldId id="1735" r:id="rId28"/>
    <p:sldId id="1703" r:id="rId29"/>
    <p:sldId id="1723" r:id="rId30"/>
    <p:sldId id="1724" r:id="rId31"/>
    <p:sldId id="1725" r:id="rId32"/>
    <p:sldId id="1726" r:id="rId33"/>
    <p:sldId id="1727" r:id="rId34"/>
    <p:sldId id="1728" r:id="rId35"/>
    <p:sldId id="1729" r:id="rId36"/>
    <p:sldId id="1696" r:id="rId37"/>
    <p:sldId id="1730" r:id="rId38"/>
    <p:sldId id="1731" r:id="rId39"/>
    <p:sldId id="1699" r:id="rId40"/>
    <p:sldId id="1704" r:id="rId41"/>
    <p:sldId id="1683" r:id="rId42"/>
    <p:sldId id="1668" r:id="rId43"/>
    <p:sldId id="1669" r:id="rId44"/>
    <p:sldId id="1667"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89"/>
            <p14:sldId id="1722"/>
            <p14:sldId id="1706"/>
            <p14:sldId id="1707"/>
            <p14:sldId id="1695"/>
            <p14:sldId id="1732"/>
            <p14:sldId id="1733"/>
            <p14:sldId id="1734"/>
            <p14:sldId id="1735"/>
            <p14:sldId id="1703"/>
            <p14:sldId id="1723"/>
            <p14:sldId id="1724"/>
            <p14:sldId id="1725"/>
            <p14:sldId id="1726"/>
            <p14:sldId id="1727"/>
            <p14:sldId id="1728"/>
            <p14:sldId id="1729"/>
            <p14:sldId id="1696"/>
            <p14:sldId id="1730"/>
            <p14:sldId id="1731"/>
            <p14:sldId id="1699"/>
            <p14:sldId id="1704"/>
            <p14:sldId id="1683"/>
            <p14:sldId id="1668"/>
            <p14:sldId id="1669"/>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autoAdjust="0"/>
    <p:restoredTop sz="82339" autoAdjust="0"/>
  </p:normalViewPr>
  <p:slideViewPr>
    <p:cSldViewPr snapToObjects="1">
      <p:cViewPr>
        <p:scale>
          <a:sx n="100" d="100"/>
          <a:sy n="100" d="100"/>
        </p:scale>
        <p:origin x="1042" y="216"/>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55.png"/></Relationships>
</file>

<file path=ppt/diagrams/_rels/data2.xml.rels><?xml version="1.0" encoding="UTF-8" standalone="yes"?>
<Relationships xmlns="http://schemas.openxmlformats.org/package/2006/relationships"><Relationship Id="rId1" Type="http://schemas.openxmlformats.org/officeDocument/2006/relationships/image" Target="../media/image57.png"/></Relationships>
</file>

<file path=ppt/diagrams/_rels/data3.xml.rels><?xml version="1.0" encoding="UTF-8" standalone="yes"?>
<Relationships xmlns="http://schemas.openxmlformats.org/package/2006/relationships"><Relationship Id="rId1" Type="http://schemas.openxmlformats.org/officeDocument/2006/relationships/image" Target="../media/image57.png"/></Relationships>
</file>

<file path=ppt/diagrams/_rels/data4.xml.rels><?xml version="1.0" encoding="UTF-8" standalone="yes"?>
<Relationships xmlns="http://schemas.openxmlformats.org/package/2006/relationships"><Relationship Id="rId1" Type="http://schemas.openxmlformats.org/officeDocument/2006/relationships/image" Target="../media/image60.png"/></Relationships>
</file>

<file path=ppt/diagrams/_rels/data5.xml.rels><?xml version="1.0" encoding="UTF-8" standalone="yes"?>
<Relationships xmlns="http://schemas.openxmlformats.org/package/2006/relationships"><Relationship Id="rId1" Type="http://schemas.openxmlformats.org/officeDocument/2006/relationships/image" Target="../media/image57.png"/></Relationships>
</file>

<file path=ppt/diagrams/_rels/data6.xml.rels><?xml version="1.0" encoding="UTF-8" standalone="yes"?>
<Relationships xmlns="http://schemas.openxmlformats.org/package/2006/relationships"><Relationship Id="rId1" Type="http://schemas.openxmlformats.org/officeDocument/2006/relationships/image" Target="../media/image57.png"/></Relationships>
</file>

<file path=ppt/diagrams/_rels/data7.xml.rels><?xml version="1.0" encoding="UTF-8" standalone="yes"?>
<Relationships xmlns="http://schemas.openxmlformats.org/package/2006/relationships"><Relationship Id="rId1"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7.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57.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5BE122C-E457-C84A-BEC6-7C951CFE21BE}"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D637541-1FE6-9043-BB8D-78ABE6633FB0}" type="presOf" srcId="{0EBD0570-87DE-48D4-9B05-D47A4E390D1E}" destId="{D4EFBD8C-1BD9-44D3-91C2-8814CE1EF1E9}" srcOrd="0" destOrd="0" presId="urn:microsoft.com/office/officeart/2008/layout/CircularPictureCallout"/>
    <dgm:cxn modelId="{7F993BF2-CC72-DF4E-90F1-1199FD3AAA64}" type="presOf" srcId="{B5C0B2FB-77D1-43B5-AC47-EBF6D31315F6}" destId="{6AE5439B-8436-4FD1-9635-8BAA6EB19DEE}" srcOrd="0" destOrd="0" presId="urn:microsoft.com/office/officeart/2008/layout/CircularPictureCallout"/>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FEF977E-A6F9-FD47-86F1-9EC5BEB3E8DC}" type="presOf" srcId="{918E8141-8B4B-4731-A817-C6B047531EC7}" destId="{94406756-AAED-4952-B734-D5E78ADCB029}" srcOrd="0" destOrd="0" presId="urn:microsoft.com/office/officeart/2008/layout/CircularPictureCallout"/>
    <dgm:cxn modelId="{F5BECCDA-5235-4145-A5EE-C72CE5F18C43}" type="presOf" srcId="{0EBD0570-87DE-48D4-9B05-D47A4E390D1E}" destId="{D4EFBD8C-1BD9-44D3-91C2-8814CE1EF1E9}" srcOrd="0" destOrd="0" presId="urn:microsoft.com/office/officeart/2008/layout/CircularPictureCallout"/>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234209-3888-6A44-BB9D-2B8A238887DE}" type="presOf" srcId="{A5B64BFC-6D51-4FD0-8EB5-7F0CFF12ED8E}" destId="{62FCCB03-E374-451D-98F2-5D828F934070}"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4EF6E48-EB22-1244-B5B1-9501AB2559A9}" type="presOf" srcId="{0EBD0570-87DE-48D4-9B05-D47A4E390D1E}" destId="{D4EFBD8C-1BD9-44D3-91C2-8814CE1EF1E9}"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7BBAF0EF-7F1D-5546-A872-969C9C9FC9F4}" type="presOf" srcId="{B5C0B2FB-77D1-43B5-AC47-EBF6D31315F6}" destId="{6AE5439B-8436-4FD1-9635-8BAA6EB19DEE}" srcOrd="0" destOrd="0" presId="urn:microsoft.com/office/officeart/2008/layout/CircularPictureCallout"/>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7710D71-4F51-5A4F-861D-E5479A75A9E2}" type="presOf" srcId="{918E8141-8B4B-4731-A817-C6B047531EC7}" destId="{94406756-AAED-4952-B734-D5E78ADCB029}" srcOrd="0" destOrd="0" presId="urn:microsoft.com/office/officeart/2008/layout/CircularPictureCallout"/>
    <dgm:cxn modelId="{FA7BA377-0772-C347-9A53-BD56B8FBE0D7}" type="presOf" srcId="{0EBD0570-87DE-48D4-9B05-D47A4E390D1E}" destId="{D4EFBD8C-1BD9-44D3-91C2-8814CE1EF1E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9CAB8F-A510-3F44-B20A-27DA80F249FA}"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10/12/2017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10/12/2017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 6:16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288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3541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28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8440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954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slide has animations **</a:t>
            </a:r>
          </a:p>
          <a:p>
            <a:endParaRPr lang="en-US" dirty="0"/>
          </a:p>
          <a:p>
            <a:r>
              <a:rPr lang="en-US" dirty="0"/>
              <a:t>To facilitate the issuance of tokens</a:t>
            </a:r>
            <a:r>
              <a:rPr lang="en-US" baseline="0" dirty="0"/>
              <a:t> for multiple resources, a different approach is required.</a:t>
            </a:r>
          </a:p>
          <a:p>
            <a:endParaRPr lang="en-US" baseline="0" dirty="0"/>
          </a:p>
          <a:p>
            <a:r>
              <a:rPr lang="en-US" baseline="0" dirty="0"/>
              <a:t>Instead of requesting an access token from the Authorization Endpoint, an authorization code is requested. The Resource Id for which a token is desired in included in the call to the Authorization Endpoint. The Authorization Endpoint will ensure the user is logged in, and will present the Common Consent dialog that lists the permissions requested by the application.</a:t>
            </a:r>
          </a:p>
          <a:p>
            <a:endParaRPr lang="en-US" baseline="0" dirty="0"/>
          </a:p>
          <a:p>
            <a:r>
              <a:rPr lang="en-US" baseline="0" dirty="0"/>
              <a:t>The authorization code is redeemed at the new Token Endpoint, which returns an access token and a refresh token. The token is issued for the resource identified in the authorization code request.</a:t>
            </a:r>
          </a:p>
          <a:p>
            <a:endParaRPr lang="en-US" baseline="0" dirty="0"/>
          </a:p>
          <a:p>
            <a:r>
              <a:rPr lang="en-US" baseline="0" dirty="0"/>
              <a:t>The access token is used to access the resource. The access token represents the user’s permissions to the resource. The application permission is granted during common consent.</a:t>
            </a:r>
            <a:endParaRPr lang="en-US" dirty="0"/>
          </a:p>
        </p:txBody>
      </p:sp>
      <p:sp>
        <p:nvSpPr>
          <p:cNvPr id="4" name="Date Placeholder 3"/>
          <p:cNvSpPr>
            <a:spLocks noGrp="1"/>
          </p:cNvSpPr>
          <p:nvPr>
            <p:ph type="dt" idx="10"/>
          </p:nvPr>
        </p:nvSpPr>
        <p:spPr/>
        <p:txBody>
          <a:bodyPr/>
          <a:lstStyle/>
          <a:p>
            <a:fld id="{5729F14C-777D-4BC4-9CE6-FB737AF95B0D}" type="datetime8">
              <a:rPr lang="en-US" smtClean="0">
                <a:solidFill>
                  <a:prstClr val="black"/>
                </a:solidFill>
              </a:rPr>
              <a:t>10/12/2017 7:44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599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10/12/2017 7:44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2127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062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984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3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10/12/2017 6:16 PM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Single resource that proxies multiple Microsoft services</a:t>
            </a:r>
          </a:p>
          <a:p>
            <a:r>
              <a:rPr lang="en-US" dirty="0"/>
              <a:t>Only one OAuth access token needed</a:t>
            </a:r>
          </a:p>
          <a:p>
            <a:r>
              <a:rPr lang="en-US" dirty="0"/>
              <a:t>Navigate across workloads and relationships logically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da-DK"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10/12/2017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1594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6</a:t>
            </a:fld>
            <a:endParaRPr lang="en-GB">
              <a:solidFill>
                <a:prstClr val="black"/>
              </a:solidFill>
              <a:latin typeface="Calibri" panose="020F0502020204030204"/>
            </a:endParaRPr>
          </a:p>
        </p:txBody>
      </p:sp>
    </p:spTree>
    <p:extLst>
      <p:ext uri="{BB962C8B-B14F-4D97-AF65-F5344CB8AC3E}">
        <p14:creationId xmlns:p14="http://schemas.microsoft.com/office/powerpoint/2010/main" val="353865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6:28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4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6:58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40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264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649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10/12/2017 7:45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81742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B36618A4-24F7-42CA-B37A-5308B6A56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D0210C8B-F0C8-4B53-86BE-C02F6F849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pic>
        <p:nvPicPr>
          <p:cNvPr id="6" name="Picture 5">
            <a:extLst>
              <a:ext uri="{FF2B5EF4-FFF2-40B4-BE49-F238E27FC236}">
                <a16:creationId xmlns:a16="http://schemas.microsoft.com/office/drawing/2014/main" id="{42CC7C87-72CA-432B-956A-7A3B57ECB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mod="1">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4964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802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20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252257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16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image" Target="../media/image22.png"/><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theme" Target="../theme/theme1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29" Type="http://schemas.openxmlformats.org/officeDocument/2006/relationships/theme" Target="../theme/theme11.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3" Type="http://schemas.openxmlformats.org/officeDocument/2006/relationships/slideLayout" Target="../slideLayouts/slideLayout259.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image" Target="../media/image22.png"/><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theme" Target="../theme/theme12.xml"/><Relationship Id="rId8" Type="http://schemas.openxmlformats.org/officeDocument/2006/relationships/slideLayout" Target="../slideLayouts/slideLayout26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xml"/><Relationship Id="rId1" Type="http://schemas.openxmlformats.org/officeDocument/2006/relationships/slideLayout" Target="../slideLayouts/slideLayout34.xml"/><Relationship Id="rId4"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image" Target="../media/image10.png"/><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image" Target="../media/image9.png"/><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theme" Target="../theme/theme6.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3" Type="http://schemas.openxmlformats.org/officeDocument/2006/relationships/slideLayout" Target="../slideLayouts/slideLayout115.xml"/><Relationship Id="rId21" Type="http://schemas.openxmlformats.org/officeDocument/2006/relationships/slideLayout" Target="../slideLayouts/slideLayout133.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image" Target="../media/image22.png"/><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theme" Target="../theme/theme8.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image" Target="../media/image22.png"/><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theme" Target="../theme/theme9.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2" r:id="rId25"/>
    <p:sldLayoutId id="2147484832" r:id="rId26"/>
    <p:sldLayoutId id="2147484833" r:id="rId27"/>
    <p:sldLayoutId id="2147484835" r:id="rId28"/>
    <p:sldLayoutId id="2147484838" r:id="rId29"/>
    <p:sldLayoutId id="2147484839" r:id="rId30"/>
    <p:sldLayoutId id="2147484840" r:id="rId31"/>
    <p:sldLayoutId id="2147484841" r:id="rId32"/>
    <p:sldLayoutId id="2147484842" r:id="rId33"/>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63.JPG"/><Relationship Id="rId4"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hyperlink" Target="http://jwt.i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61.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20.xml"/><Relationship Id="rId1" Type="http://schemas.openxmlformats.org/officeDocument/2006/relationships/slideLayout" Target="../slideLayouts/slideLayout143.xml"/><Relationship Id="rId5" Type="http://schemas.openxmlformats.org/officeDocument/2006/relationships/image" Target="../media/image77.emf"/><Relationship Id="rId4" Type="http://schemas.openxmlformats.org/officeDocument/2006/relationships/image" Target="../media/image76.emf"/></Relationships>
</file>

<file path=ppt/slides/_rels/slide29.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21.xml"/><Relationship Id="rId1" Type="http://schemas.openxmlformats.org/officeDocument/2006/relationships/slideLayout" Target="../slideLayouts/slideLayout143.xml"/><Relationship Id="rId6" Type="http://schemas.openxmlformats.org/officeDocument/2006/relationships/image" Target="../media/image50.emf"/><Relationship Id="rId11" Type="http://schemas.openxmlformats.org/officeDocument/2006/relationships/image" Target="../media/image78.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61.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Data" Target="../diagrams/data7.xml"/><Relationship Id="rId3" Type="http://schemas.openxmlformats.org/officeDocument/2006/relationships/image" Target="../media/image54.png"/><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diagramColors" Target="../diagrams/colors7.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59.png"/><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Layout" Target="../diagrams/layout2.xml"/><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image" Target="../media/image61.png"/><Relationship Id="rId40" Type="http://schemas.openxmlformats.org/officeDocument/2006/relationships/diagramLayout" Target="../diagrams/layout7.xml"/><Relationship Id="rId45" Type="http://schemas.openxmlformats.org/officeDocument/2006/relationships/image" Target="../media/image57.png"/><Relationship Id="rId5" Type="http://schemas.openxmlformats.org/officeDocument/2006/relationships/diagramLayout" Target="../diagrams/layout1.xml"/><Relationship Id="rId15" Type="http://schemas.openxmlformats.org/officeDocument/2006/relationships/image" Target="../media/image58.png"/><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image" Target="../media/image63.JPG"/><Relationship Id="rId4" Type="http://schemas.openxmlformats.org/officeDocument/2006/relationships/diagramData" Target="../diagrams/data1.xml"/><Relationship Id="rId9" Type="http://schemas.openxmlformats.org/officeDocument/2006/relationships/image" Target="../media/image56.png"/><Relationship Id="rId14" Type="http://schemas.microsoft.com/office/2007/relationships/diagramDrawing" Target="../diagrams/drawing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microsoft.com/office/2007/relationships/diagramDrawing" Target="../diagrams/drawing7.xm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5.sv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6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p:txBody>
          <a:bodyPr/>
          <a:lstStyle/>
          <a:p>
            <a:r>
              <a:rPr lang="en-US" dirty="0"/>
              <a:t>Bernd Rickenberg</a:t>
            </a:r>
          </a:p>
          <a:p>
            <a:r>
              <a:rPr lang="en-US" dirty="0"/>
              <a:t>CTO @ Pointwork</a:t>
            </a:r>
          </a:p>
        </p:txBody>
      </p:sp>
      <p:sp>
        <p:nvSpPr>
          <p:cNvPr id="4" name="Title 3"/>
          <p:cNvSpPr>
            <a:spLocks noGrp="1"/>
          </p:cNvSpPr>
          <p:nvPr>
            <p:ph type="title"/>
          </p:nvPr>
        </p:nvSpPr>
        <p:spPr>
          <a:xfrm>
            <a:off x="274702" y="412045"/>
            <a:ext cx="5232335" cy="1828786"/>
          </a:xfrm>
        </p:spPr>
        <p:txBody>
          <a:bodyPr/>
          <a:lstStyle/>
          <a:p>
            <a:r>
              <a:rPr lang="en-US" dirty="0"/>
              <a:t>Getting Started in Office 365 with the Microsoft Graph API</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A276-E6D2-41F4-964C-14357AB46233}"/>
              </a:ext>
            </a:extLst>
          </p:cNvPr>
          <p:cNvSpPr>
            <a:spLocks noGrp="1"/>
          </p:cNvSpPr>
          <p:nvPr>
            <p:ph type="title"/>
          </p:nvPr>
        </p:nvSpPr>
        <p:spPr/>
        <p:txBody>
          <a:bodyPr/>
          <a:lstStyle/>
          <a:p>
            <a:r>
              <a:rPr lang="en-US" dirty="0"/>
              <a:t>Demo Docs</a:t>
            </a:r>
          </a:p>
        </p:txBody>
      </p:sp>
      <p:sp>
        <p:nvSpPr>
          <p:cNvPr id="3" name="Text Placeholder 2">
            <a:extLst>
              <a:ext uri="{FF2B5EF4-FFF2-40B4-BE49-F238E27FC236}">
                <a16:creationId xmlns:a16="http://schemas.microsoft.com/office/drawing/2014/main" id="{45814C1C-ADE2-4934-A129-63AE32EE45F3}"/>
              </a:ext>
            </a:extLst>
          </p:cNvPr>
          <p:cNvSpPr>
            <a:spLocks noGrp="1"/>
          </p:cNvSpPr>
          <p:nvPr>
            <p:ph type="body" sz="quarter" idx="4294967295"/>
          </p:nvPr>
        </p:nvSpPr>
        <p:spPr>
          <a:xfrm>
            <a:off x="732227" y="4503091"/>
            <a:ext cx="10058400" cy="457189"/>
          </a:xfrm>
        </p:spPr>
        <p:txBody>
          <a:bodyPr/>
          <a:lstStyle/>
          <a:p>
            <a:pPr marL="0" indent="0">
              <a:buNone/>
            </a:pPr>
            <a:r>
              <a:rPr lang="en-US" sz="3200" spc="0" dirty="0">
                <a:solidFill>
                  <a:schemeClr val="bg1"/>
                </a:solidFill>
              </a:rPr>
              <a:t>https://graph.microsoft.com &gt; documentation</a:t>
            </a:r>
          </a:p>
        </p:txBody>
      </p:sp>
    </p:spTree>
    <p:extLst>
      <p:ext uri="{BB962C8B-B14F-4D97-AF65-F5344CB8AC3E}">
        <p14:creationId xmlns:p14="http://schemas.microsoft.com/office/powerpoint/2010/main" val="1150443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A276-E6D2-41F4-964C-14357AB46233}"/>
              </a:ext>
            </a:extLst>
          </p:cNvPr>
          <p:cNvSpPr>
            <a:spLocks noGrp="1"/>
          </p:cNvSpPr>
          <p:nvPr>
            <p:ph type="title"/>
          </p:nvPr>
        </p:nvSpPr>
        <p:spPr/>
        <p:txBody>
          <a:bodyPr/>
          <a:lstStyle/>
          <a:p>
            <a:r>
              <a:rPr lang="en-US" dirty="0"/>
              <a:t>Demo Graph Explorer</a:t>
            </a:r>
          </a:p>
        </p:txBody>
      </p:sp>
      <p:sp>
        <p:nvSpPr>
          <p:cNvPr id="4" name="Text Placeholder 2">
            <a:extLst>
              <a:ext uri="{FF2B5EF4-FFF2-40B4-BE49-F238E27FC236}">
                <a16:creationId xmlns:a16="http://schemas.microsoft.com/office/drawing/2014/main" id="{691381DE-2ECB-495E-9AFA-26E6B79B2C5E}"/>
              </a:ext>
            </a:extLst>
          </p:cNvPr>
          <p:cNvSpPr txBox="1">
            <a:spLocks/>
          </p:cNvSpPr>
          <p:nvPr/>
        </p:nvSpPr>
        <p:spPr>
          <a:xfrm>
            <a:off x="732227" y="4503091"/>
            <a:ext cx="10058400" cy="457189"/>
          </a:xfrm>
          <a:prstGeom prst="rect">
            <a:avLst/>
          </a:prstGeom>
        </p:spPr>
        <p:txBody>
          <a:bodyPr vert="horz" lIns="0" tIns="0" rIns="0" bIns="0" rtlCol="0">
            <a:noAutofit/>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Arial" pitchFamily="34" charset="0"/>
              <a:buNone/>
            </a:pPr>
            <a:r>
              <a:rPr lang="en-US" sz="3200" spc="0" dirty="0">
                <a:solidFill>
                  <a:schemeClr val="bg1"/>
                </a:solidFill>
              </a:rPr>
              <a:t>https://graph.microsoft.com &gt; graph explorer</a:t>
            </a:r>
          </a:p>
        </p:txBody>
      </p:sp>
    </p:spTree>
    <p:extLst>
      <p:ext uri="{BB962C8B-B14F-4D97-AF65-F5344CB8AC3E}">
        <p14:creationId xmlns:p14="http://schemas.microsoft.com/office/powerpoint/2010/main" val="479649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6699185" cy="917575"/>
          </a:xfrm>
        </p:spPr>
        <p:txBody>
          <a:bodyPr/>
          <a:lstStyle/>
          <a:p>
            <a:r>
              <a:rPr lang="en-US">
                <a:gradFill>
                  <a:gsLst>
                    <a:gs pos="2917">
                      <a:schemeClr val="tx1"/>
                    </a:gs>
                    <a:gs pos="30000">
                      <a:schemeClr val="tx1"/>
                    </a:gs>
                  </a:gsLst>
                  <a:lin ang="5400000" scaled="0"/>
                </a:gradFill>
              </a:rPr>
              <a:t>Get </a:t>
            </a:r>
            <a:r>
              <a:rPr lang="en-US">
                <a:solidFill>
                  <a:schemeClr val="accent1"/>
                </a:solidFill>
              </a:rPr>
              <a:t>content</a:t>
            </a:r>
            <a:endParaRPr lang="en-US" dirty="0">
              <a:gradFill>
                <a:gsLst>
                  <a:gs pos="2917">
                    <a:schemeClr val="tx1"/>
                  </a:gs>
                  <a:gs pos="30000">
                    <a:schemeClr val="tx1"/>
                  </a:gs>
                </a:gsLst>
                <a:lin ang="5400000" scaled="0"/>
              </a:gradFill>
            </a:endParaRPr>
          </a:p>
        </p:txBody>
      </p:sp>
      <p:sp>
        <p:nvSpPr>
          <p:cNvPr id="51" name="TextBox 50"/>
          <p:cNvSpPr txBox="1"/>
          <p:nvPr/>
        </p:nvSpPr>
        <p:spPr>
          <a:xfrm>
            <a:off x="6218949" y="-1"/>
            <a:ext cx="4296921" cy="6994526"/>
          </a:xfrm>
          <a:prstGeom prst="rect">
            <a:avLst/>
          </a:prstGeom>
          <a:solidFill>
            <a:schemeClr val="bg1"/>
          </a:solidFill>
          <a:effectLst>
            <a:outerShdw blurRad="50800" dist="38100" dir="10800000" algn="r" rotWithShape="0">
              <a:prstClr val="black">
                <a:alpha val="40000"/>
              </a:prstClr>
            </a:outerShdw>
          </a:effectLst>
        </p:spPr>
        <p:txBody>
          <a:bodyPr wrap="square" lIns="274320" tIns="149175" rIns="186468" bIns="149175" rtlCol="0">
            <a:noAutofit/>
          </a:bodyPr>
          <a:lstStyle/>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/me/drive/root/…</a:t>
            </a: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"value" : [</a:t>
            </a: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  {"name": "demo.pptx",… },</a:t>
            </a: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  {"name": "design.docx",… }</a:t>
            </a: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/me/messages</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/me/events</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/me/contacts</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a:t>
            </a:r>
            <a:r>
              <a:rPr kumimoji="0" lang="en-US" sz="1600" b="1" i="0" u="none" strike="noStrike" kern="1200" cap="none" spc="0" normalizeH="0" baseline="0" noProof="0" dirty="0" err="1">
                <a:ln>
                  <a:noFill/>
                </a:ln>
                <a:solidFill>
                  <a:srgbClr val="D83B01"/>
                </a:solidFill>
                <a:effectLst/>
                <a:uLnTx/>
                <a:uFillTx/>
                <a:latin typeface="Consolas" panose="020B0609020204030204" pitchFamily="49" charset="0"/>
                <a:ea typeface="Segoe UI" pitchFamily="34" charset="0"/>
                <a:cs typeface="Segoe UI" pitchFamily="34" charset="0"/>
              </a:rPr>
              <a:t>onenote</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/notebooks </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/me/planner/tasks</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rPr>
              <a:t>GET </a:t>
            </a:r>
            <a:r>
              <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rPr>
              <a:t>/me/devices</a:t>
            </a:r>
          </a:p>
          <a:p>
            <a:pPr marL="0" marR="0" lvl="0" indent="0" algn="l" defTabSz="950596" rtl="0" eaLnBrk="1" fontAlgn="auto" latinLnBrk="0" hangingPunct="1">
              <a:lnSpc>
                <a:spcPct val="100000"/>
              </a:lnSpc>
              <a:spcBef>
                <a:spcPts val="0"/>
              </a:spcBef>
              <a:spcAft>
                <a:spcPts val="0"/>
              </a:spcAft>
              <a:buClrTx/>
              <a:buSzTx/>
              <a:buFontTx/>
              <a:buNone/>
              <a:tabLst/>
              <a:defRPr/>
            </a:pPr>
            <a:endParaRPr lang="en-US" sz="1600" b="1" dirty="0">
              <a:solidFill>
                <a:srgbClr val="D83B01"/>
              </a:solidFill>
              <a:latin typeface="Consolas" panose="020B0609020204030204" pitchFamily="49" charset="0"/>
              <a:ea typeface="Segoe UI" pitchFamily="34" charset="0"/>
              <a:cs typeface="Segoe UI" pitchFamily="34" charset="0"/>
            </a:endParaRPr>
          </a:p>
          <a:p>
            <a:pPr defTabSz="950596">
              <a:defRPr/>
            </a:pPr>
            <a:r>
              <a:rPr lang="en-US" sz="1600" dirty="0">
                <a:solidFill>
                  <a:srgbClr val="353535"/>
                </a:solidFill>
                <a:latin typeface="Consolas" panose="020B0609020204030204" pitchFamily="49" charset="0"/>
                <a:ea typeface="Segoe UI" pitchFamily="34" charset="0"/>
                <a:cs typeface="Segoe UI" pitchFamily="34" charset="0"/>
              </a:rPr>
              <a:t>GET </a:t>
            </a:r>
            <a:r>
              <a:rPr lang="en-US" sz="1600" b="1" dirty="0">
                <a:solidFill>
                  <a:srgbClr val="D83B01"/>
                </a:solidFill>
                <a:latin typeface="Consolas" panose="020B0609020204030204" pitchFamily="49" charset="0"/>
                <a:ea typeface="Segoe UI" pitchFamily="34" charset="0"/>
                <a:cs typeface="Segoe UI" pitchFamily="34" charset="0"/>
              </a:rPr>
              <a:t>/me/drive/root/{id}/download</a:t>
            </a: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D83B01"/>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78D7"/>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a:p>
            <a:pPr marL="0" marR="0" lvl="0" indent="0" algn="l" defTabSz="95059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53535"/>
              </a:solidFill>
              <a:effectLst/>
              <a:uLnTx/>
              <a:uFillTx/>
              <a:latin typeface="Consolas" panose="020B0609020204030204" pitchFamily="49" charset="0"/>
              <a:ea typeface="Segoe UI" pitchFamily="34" charset="0"/>
              <a:cs typeface="Segoe UI" pitchFamily="34" charset="0"/>
            </a:endParaRPr>
          </a:p>
        </p:txBody>
      </p:sp>
      <p:cxnSp>
        <p:nvCxnSpPr>
          <p:cNvPr id="78" name="Straight Connector 77"/>
          <p:cNvCxnSpPr>
            <a:cxnSpLocks/>
          </p:cNvCxnSpPr>
          <p:nvPr/>
        </p:nvCxnSpPr>
        <p:spPr>
          <a:xfrm flipH="1">
            <a:off x="3112870" y="3489750"/>
            <a:ext cx="413196" cy="57764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flipH="1" flipV="1">
            <a:off x="3168121" y="4274490"/>
            <a:ext cx="1432542" cy="3995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a:off x="2025901" y="3739579"/>
            <a:ext cx="980936" cy="461088"/>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endCxn id="74" idx="18"/>
          </p:cNvCxnSpPr>
          <p:nvPr/>
        </p:nvCxnSpPr>
        <p:spPr>
          <a:xfrm>
            <a:off x="3152983" y="4370293"/>
            <a:ext cx="764947" cy="1216296"/>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cxnSpLocks/>
          </p:cNvCxnSpPr>
          <p:nvPr/>
        </p:nvCxnSpPr>
        <p:spPr>
          <a:xfrm flipV="1">
            <a:off x="1769448" y="4296481"/>
            <a:ext cx="1217403" cy="639587"/>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cxnSpLocks/>
          </p:cNvCxnSpPr>
          <p:nvPr/>
        </p:nvCxnSpPr>
        <p:spPr>
          <a:xfrm flipV="1">
            <a:off x="2607967" y="4403768"/>
            <a:ext cx="439402" cy="1362032"/>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33BFFD-5AB7-47C5-B610-5E8D1122A412}"/>
              </a:ext>
            </a:extLst>
          </p:cNvPr>
          <p:cNvCxnSpPr>
            <a:cxnSpLocks/>
            <a:stCxn id="45" idx="8"/>
          </p:cNvCxnSpPr>
          <p:nvPr/>
        </p:nvCxnSpPr>
        <p:spPr>
          <a:xfrm flipH="1">
            <a:off x="3125975" y="3898087"/>
            <a:ext cx="1652028" cy="314361"/>
          </a:xfrm>
          <a:prstGeom prst="line">
            <a:avLst/>
          </a:prstGeom>
          <a:ln w="95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511769" y="4724586"/>
            <a:ext cx="466169" cy="466169"/>
            <a:chOff x="942627" y="3529405"/>
            <a:chExt cx="820389" cy="822960"/>
          </a:xfrm>
        </p:grpSpPr>
        <p:sp>
          <p:nvSpPr>
            <p:cNvPr id="49" name="Oval 48"/>
            <p:cNvSpPr/>
            <p:nvPr/>
          </p:nvSpPr>
          <p:spPr bwMode="auto">
            <a:xfrm>
              <a:off x="942627" y="3529405"/>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3" name="Freeform 113"/>
            <p:cNvSpPr>
              <a:spLocks noChangeAspect="1" noEditPoints="1"/>
            </p:cNvSpPr>
            <p:nvPr/>
          </p:nvSpPr>
          <p:spPr bwMode="auto">
            <a:xfrm>
              <a:off x="1128148" y="3786655"/>
              <a:ext cx="449345" cy="308460"/>
            </a:xfrm>
            <a:custGeom>
              <a:avLst/>
              <a:gdLst>
                <a:gd name="T0" fmla="*/ 0 w 303"/>
                <a:gd name="T1" fmla="*/ 208 h 208"/>
                <a:gd name="T2" fmla="*/ 303 w 303"/>
                <a:gd name="T3" fmla="*/ 208 h 208"/>
                <a:gd name="T4" fmla="*/ 303 w 303"/>
                <a:gd name="T5" fmla="*/ 0 h 208"/>
                <a:gd name="T6" fmla="*/ 0 w 303"/>
                <a:gd name="T7" fmla="*/ 0 h 208"/>
                <a:gd name="T8" fmla="*/ 0 w 303"/>
                <a:gd name="T9" fmla="*/ 208 h 208"/>
                <a:gd name="T10" fmla="*/ 263 w 303"/>
                <a:gd name="T11" fmla="*/ 19 h 208"/>
                <a:gd name="T12" fmla="*/ 152 w 303"/>
                <a:gd name="T13" fmla="*/ 92 h 208"/>
                <a:gd name="T14" fmla="*/ 41 w 303"/>
                <a:gd name="T15" fmla="*/ 19 h 208"/>
                <a:gd name="T16" fmla="*/ 263 w 303"/>
                <a:gd name="T17" fmla="*/ 19 h 208"/>
                <a:gd name="T18" fmla="*/ 19 w 303"/>
                <a:gd name="T19" fmla="*/ 26 h 208"/>
                <a:gd name="T20" fmla="*/ 152 w 303"/>
                <a:gd name="T21" fmla="*/ 113 h 208"/>
                <a:gd name="T22" fmla="*/ 284 w 303"/>
                <a:gd name="T23" fmla="*/ 26 h 208"/>
                <a:gd name="T24" fmla="*/ 284 w 303"/>
                <a:gd name="T25" fmla="*/ 189 h 208"/>
                <a:gd name="T26" fmla="*/ 19 w 303"/>
                <a:gd name="T27" fmla="*/ 189 h 208"/>
                <a:gd name="T28" fmla="*/ 19 w 303"/>
                <a:gd name="T29"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208">
                  <a:moveTo>
                    <a:pt x="0" y="208"/>
                  </a:moveTo>
                  <a:lnTo>
                    <a:pt x="303" y="208"/>
                  </a:lnTo>
                  <a:lnTo>
                    <a:pt x="303" y="0"/>
                  </a:lnTo>
                  <a:lnTo>
                    <a:pt x="0" y="0"/>
                  </a:lnTo>
                  <a:lnTo>
                    <a:pt x="0" y="208"/>
                  </a:lnTo>
                  <a:close/>
                  <a:moveTo>
                    <a:pt x="263" y="19"/>
                  </a:moveTo>
                  <a:lnTo>
                    <a:pt x="152" y="92"/>
                  </a:lnTo>
                  <a:lnTo>
                    <a:pt x="41" y="19"/>
                  </a:lnTo>
                  <a:lnTo>
                    <a:pt x="263" y="19"/>
                  </a:lnTo>
                  <a:close/>
                  <a:moveTo>
                    <a:pt x="19" y="26"/>
                  </a:moveTo>
                  <a:lnTo>
                    <a:pt x="152" y="113"/>
                  </a:lnTo>
                  <a:lnTo>
                    <a:pt x="284" y="26"/>
                  </a:lnTo>
                  <a:lnTo>
                    <a:pt x="284" y="189"/>
                  </a:lnTo>
                  <a:lnTo>
                    <a:pt x="19" y="189"/>
                  </a:lnTo>
                  <a:lnTo>
                    <a:pt x="19" y="2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66" name="TextBox 65"/>
          <p:cNvSpPr txBox="1"/>
          <p:nvPr/>
        </p:nvSpPr>
        <p:spPr>
          <a:xfrm>
            <a:off x="664469" y="4676243"/>
            <a:ext cx="892200" cy="549529"/>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Email</a:t>
            </a:r>
          </a:p>
        </p:txBody>
      </p:sp>
      <p:grpSp>
        <p:nvGrpSpPr>
          <p:cNvPr id="57" name="Group 56"/>
          <p:cNvGrpSpPr/>
          <p:nvPr/>
        </p:nvGrpSpPr>
        <p:grpSpPr>
          <a:xfrm>
            <a:off x="3302371" y="3179430"/>
            <a:ext cx="466169" cy="466169"/>
            <a:chOff x="4750202" y="3174487"/>
            <a:chExt cx="820389" cy="822960"/>
          </a:xfrm>
        </p:grpSpPr>
        <p:sp>
          <p:nvSpPr>
            <p:cNvPr id="58" name="Oval 57"/>
            <p:cNvSpPr/>
            <p:nvPr/>
          </p:nvSpPr>
          <p:spPr bwMode="auto">
            <a:xfrm>
              <a:off x="4750202" y="317448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9" name="Freeform 124"/>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67" name="TextBox 66"/>
          <p:cNvSpPr txBox="1"/>
          <p:nvPr/>
        </p:nvSpPr>
        <p:spPr>
          <a:xfrm>
            <a:off x="2839548" y="2619425"/>
            <a:ext cx="1499292"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Documents</a:t>
            </a:r>
          </a:p>
        </p:txBody>
      </p:sp>
      <p:grpSp>
        <p:nvGrpSpPr>
          <p:cNvPr id="60" name="Group 59"/>
          <p:cNvGrpSpPr/>
          <p:nvPr/>
        </p:nvGrpSpPr>
        <p:grpSpPr>
          <a:xfrm>
            <a:off x="2369740" y="5632836"/>
            <a:ext cx="466169" cy="466169"/>
            <a:chOff x="3251137" y="3045890"/>
            <a:chExt cx="820389" cy="822960"/>
          </a:xfrm>
        </p:grpSpPr>
        <p:sp>
          <p:nvSpPr>
            <p:cNvPr id="61" name="Oval 60"/>
            <p:cNvSpPr/>
            <p:nvPr/>
          </p:nvSpPr>
          <p:spPr bwMode="auto">
            <a:xfrm>
              <a:off x="3251137" y="3045890"/>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62" name="Freeform 137"/>
            <p:cNvSpPr>
              <a:spLocks noEditPoints="1"/>
            </p:cNvSpPr>
            <p:nvPr/>
          </p:nvSpPr>
          <p:spPr bwMode="auto">
            <a:xfrm>
              <a:off x="3460778" y="3215036"/>
              <a:ext cx="401107" cy="484669"/>
            </a:xfrm>
            <a:custGeom>
              <a:avLst/>
              <a:gdLst>
                <a:gd name="T0" fmla="*/ 72 w 96"/>
                <a:gd name="T1" fmla="*/ 112 h 112"/>
                <a:gd name="T2" fmla="*/ 84 w 96"/>
                <a:gd name="T3" fmla="*/ 100 h 112"/>
                <a:gd name="T4" fmla="*/ 84 w 96"/>
                <a:gd name="T5" fmla="*/ 93 h 112"/>
                <a:gd name="T6" fmla="*/ 88 w 96"/>
                <a:gd name="T7" fmla="*/ 84 h 112"/>
                <a:gd name="T8" fmla="*/ 88 w 96"/>
                <a:gd name="T9" fmla="*/ 28 h 112"/>
                <a:gd name="T10" fmla="*/ 96 w 96"/>
                <a:gd name="T11" fmla="*/ 28 h 112"/>
                <a:gd name="T12" fmla="*/ 96 w 96"/>
                <a:gd name="T13" fmla="*/ 12 h 112"/>
                <a:gd name="T14" fmla="*/ 88 w 96"/>
                <a:gd name="T15" fmla="*/ 12 h 112"/>
                <a:gd name="T16" fmla="*/ 76 w 96"/>
                <a:gd name="T17" fmla="*/ 0 h 112"/>
                <a:gd name="T18" fmla="*/ 12 w 96"/>
                <a:gd name="T19" fmla="*/ 0 h 112"/>
                <a:gd name="T20" fmla="*/ 0 w 96"/>
                <a:gd name="T21" fmla="*/ 12 h 112"/>
                <a:gd name="T22" fmla="*/ 0 w 96"/>
                <a:gd name="T23" fmla="*/ 100 h 112"/>
                <a:gd name="T24" fmla="*/ 12 w 96"/>
                <a:gd name="T25" fmla="*/ 112 h 112"/>
                <a:gd name="T26" fmla="*/ 72 w 96"/>
                <a:gd name="T27" fmla="*/ 112 h 112"/>
                <a:gd name="T28" fmla="*/ 8 w 96"/>
                <a:gd name="T29" fmla="*/ 12 h 112"/>
                <a:gd name="T30" fmla="*/ 12 w 96"/>
                <a:gd name="T31" fmla="*/ 8 h 112"/>
                <a:gd name="T32" fmla="*/ 76 w 96"/>
                <a:gd name="T33" fmla="*/ 8 h 112"/>
                <a:gd name="T34" fmla="*/ 80 w 96"/>
                <a:gd name="T35" fmla="*/ 12 h 112"/>
                <a:gd name="T36" fmla="*/ 80 w 96"/>
                <a:gd name="T37" fmla="*/ 84 h 112"/>
                <a:gd name="T38" fmla="*/ 76 w 96"/>
                <a:gd name="T39" fmla="*/ 88 h 112"/>
                <a:gd name="T40" fmla="*/ 12 w 96"/>
                <a:gd name="T41" fmla="*/ 88 h 112"/>
                <a:gd name="T42" fmla="*/ 8 w 96"/>
                <a:gd name="T43" fmla="*/ 88 h 112"/>
                <a:gd name="T44" fmla="*/ 8 w 96"/>
                <a:gd name="T45" fmla="*/ 12 h 112"/>
                <a:gd name="T46" fmla="*/ 8 w 96"/>
                <a:gd name="T47" fmla="*/ 100 h 112"/>
                <a:gd name="T48" fmla="*/ 12 w 96"/>
                <a:gd name="T49" fmla="*/ 96 h 112"/>
                <a:gd name="T50" fmla="*/ 76 w 96"/>
                <a:gd name="T51" fmla="*/ 96 h 112"/>
                <a:gd name="T52" fmla="*/ 76 w 96"/>
                <a:gd name="T53" fmla="*/ 100 h 112"/>
                <a:gd name="T54" fmla="*/ 72 w 96"/>
                <a:gd name="T55" fmla="*/ 104 h 112"/>
                <a:gd name="T56" fmla="*/ 12 w 96"/>
                <a:gd name="T57" fmla="*/ 104 h 112"/>
                <a:gd name="T58" fmla="*/ 8 w 96"/>
                <a:gd name="T59" fmla="*/ 100 h 112"/>
                <a:gd name="T60" fmla="*/ 20 w 96"/>
                <a:gd name="T61" fmla="*/ 72 h 112"/>
                <a:gd name="T62" fmla="*/ 28 w 96"/>
                <a:gd name="T63" fmla="*/ 72 h 112"/>
                <a:gd name="T64" fmla="*/ 44 w 96"/>
                <a:gd name="T65" fmla="*/ 56 h 112"/>
                <a:gd name="T66" fmla="*/ 60 w 96"/>
                <a:gd name="T67" fmla="*/ 72 h 112"/>
                <a:gd name="T68" fmla="*/ 68 w 96"/>
                <a:gd name="T69" fmla="*/ 72 h 112"/>
                <a:gd name="T70" fmla="*/ 56 w 96"/>
                <a:gd name="T71" fmla="*/ 51 h 112"/>
                <a:gd name="T72" fmla="*/ 64 w 96"/>
                <a:gd name="T73" fmla="*/ 36 h 112"/>
                <a:gd name="T74" fmla="*/ 44 w 96"/>
                <a:gd name="T75" fmla="*/ 16 h 112"/>
                <a:gd name="T76" fmla="*/ 24 w 96"/>
                <a:gd name="T77" fmla="*/ 36 h 112"/>
                <a:gd name="T78" fmla="*/ 31 w 96"/>
                <a:gd name="T79" fmla="*/ 51 h 112"/>
                <a:gd name="T80" fmla="*/ 20 w 96"/>
                <a:gd name="T81" fmla="*/ 72 h 112"/>
                <a:gd name="T82" fmla="*/ 44 w 96"/>
                <a:gd name="T83" fmla="*/ 24 h 112"/>
                <a:gd name="T84" fmla="*/ 56 w 96"/>
                <a:gd name="T85" fmla="*/ 36 h 112"/>
                <a:gd name="T86" fmla="*/ 44 w 96"/>
                <a:gd name="T87" fmla="*/ 48 h 112"/>
                <a:gd name="T88" fmla="*/ 32 w 96"/>
                <a:gd name="T89" fmla="*/ 36 h 112"/>
                <a:gd name="T90" fmla="*/ 44 w 96"/>
                <a:gd name="T9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12">
                  <a:moveTo>
                    <a:pt x="72" y="112"/>
                  </a:moveTo>
                  <a:cubicBezTo>
                    <a:pt x="78" y="112"/>
                    <a:pt x="84" y="106"/>
                    <a:pt x="84" y="100"/>
                  </a:cubicBezTo>
                  <a:cubicBezTo>
                    <a:pt x="84" y="93"/>
                    <a:pt x="84" y="93"/>
                    <a:pt x="84" y="93"/>
                  </a:cubicBezTo>
                  <a:cubicBezTo>
                    <a:pt x="86" y="90"/>
                    <a:pt x="88" y="87"/>
                    <a:pt x="88" y="84"/>
                  </a:cubicBezTo>
                  <a:cubicBezTo>
                    <a:pt x="88" y="28"/>
                    <a:pt x="88" y="28"/>
                    <a:pt x="88" y="28"/>
                  </a:cubicBezTo>
                  <a:cubicBezTo>
                    <a:pt x="96" y="28"/>
                    <a:pt x="96" y="28"/>
                    <a:pt x="96" y="28"/>
                  </a:cubicBezTo>
                  <a:cubicBezTo>
                    <a:pt x="96" y="12"/>
                    <a:pt x="96" y="12"/>
                    <a:pt x="96" y="12"/>
                  </a:cubicBezTo>
                  <a:cubicBezTo>
                    <a:pt x="88" y="12"/>
                    <a:pt x="88" y="12"/>
                    <a:pt x="88" y="12"/>
                  </a:cubicBezTo>
                  <a:cubicBezTo>
                    <a:pt x="88" y="5"/>
                    <a:pt x="82" y="0"/>
                    <a:pt x="76" y="0"/>
                  </a:cubicBezTo>
                  <a:cubicBezTo>
                    <a:pt x="12" y="0"/>
                    <a:pt x="12" y="0"/>
                    <a:pt x="12" y="0"/>
                  </a:cubicBezTo>
                  <a:cubicBezTo>
                    <a:pt x="5" y="0"/>
                    <a:pt x="0" y="5"/>
                    <a:pt x="0" y="12"/>
                  </a:cubicBezTo>
                  <a:cubicBezTo>
                    <a:pt x="0" y="100"/>
                    <a:pt x="0" y="100"/>
                    <a:pt x="0" y="100"/>
                  </a:cubicBezTo>
                  <a:cubicBezTo>
                    <a:pt x="0" y="106"/>
                    <a:pt x="5" y="112"/>
                    <a:pt x="12" y="112"/>
                  </a:cubicBezTo>
                  <a:lnTo>
                    <a:pt x="72" y="112"/>
                  </a:lnTo>
                  <a:close/>
                  <a:moveTo>
                    <a:pt x="8" y="12"/>
                  </a:moveTo>
                  <a:cubicBezTo>
                    <a:pt x="8" y="9"/>
                    <a:pt x="10" y="8"/>
                    <a:pt x="12" y="8"/>
                  </a:cubicBezTo>
                  <a:cubicBezTo>
                    <a:pt x="76" y="8"/>
                    <a:pt x="76" y="8"/>
                    <a:pt x="76" y="8"/>
                  </a:cubicBezTo>
                  <a:cubicBezTo>
                    <a:pt x="78" y="8"/>
                    <a:pt x="80" y="9"/>
                    <a:pt x="80" y="12"/>
                  </a:cubicBezTo>
                  <a:cubicBezTo>
                    <a:pt x="80" y="84"/>
                    <a:pt x="80" y="84"/>
                    <a:pt x="80" y="84"/>
                  </a:cubicBezTo>
                  <a:cubicBezTo>
                    <a:pt x="80" y="86"/>
                    <a:pt x="78" y="88"/>
                    <a:pt x="76" y="88"/>
                  </a:cubicBezTo>
                  <a:cubicBezTo>
                    <a:pt x="12" y="88"/>
                    <a:pt x="12" y="88"/>
                    <a:pt x="12" y="88"/>
                  </a:cubicBezTo>
                  <a:cubicBezTo>
                    <a:pt x="10" y="88"/>
                    <a:pt x="9" y="88"/>
                    <a:pt x="8" y="88"/>
                  </a:cubicBezTo>
                  <a:lnTo>
                    <a:pt x="8" y="12"/>
                  </a:lnTo>
                  <a:close/>
                  <a:moveTo>
                    <a:pt x="8" y="100"/>
                  </a:moveTo>
                  <a:cubicBezTo>
                    <a:pt x="8" y="97"/>
                    <a:pt x="10" y="96"/>
                    <a:pt x="12" y="96"/>
                  </a:cubicBezTo>
                  <a:cubicBezTo>
                    <a:pt x="76" y="96"/>
                    <a:pt x="76" y="96"/>
                    <a:pt x="76" y="96"/>
                  </a:cubicBezTo>
                  <a:cubicBezTo>
                    <a:pt x="76" y="100"/>
                    <a:pt x="76" y="100"/>
                    <a:pt x="76" y="100"/>
                  </a:cubicBezTo>
                  <a:cubicBezTo>
                    <a:pt x="76" y="102"/>
                    <a:pt x="74" y="104"/>
                    <a:pt x="72" y="104"/>
                  </a:cubicBezTo>
                  <a:cubicBezTo>
                    <a:pt x="12" y="104"/>
                    <a:pt x="12" y="104"/>
                    <a:pt x="12" y="104"/>
                  </a:cubicBezTo>
                  <a:cubicBezTo>
                    <a:pt x="10" y="104"/>
                    <a:pt x="8" y="102"/>
                    <a:pt x="8" y="100"/>
                  </a:cubicBezTo>
                  <a:close/>
                  <a:moveTo>
                    <a:pt x="20" y="72"/>
                  </a:moveTo>
                  <a:cubicBezTo>
                    <a:pt x="28" y="72"/>
                    <a:pt x="28" y="72"/>
                    <a:pt x="28" y="72"/>
                  </a:cubicBezTo>
                  <a:cubicBezTo>
                    <a:pt x="28" y="63"/>
                    <a:pt x="35" y="56"/>
                    <a:pt x="44" y="56"/>
                  </a:cubicBezTo>
                  <a:cubicBezTo>
                    <a:pt x="53" y="56"/>
                    <a:pt x="60" y="63"/>
                    <a:pt x="60" y="72"/>
                  </a:cubicBezTo>
                  <a:cubicBezTo>
                    <a:pt x="68" y="72"/>
                    <a:pt x="68" y="72"/>
                    <a:pt x="68" y="72"/>
                  </a:cubicBezTo>
                  <a:cubicBezTo>
                    <a:pt x="68" y="63"/>
                    <a:pt x="63" y="55"/>
                    <a:pt x="56" y="51"/>
                  </a:cubicBezTo>
                  <a:cubicBezTo>
                    <a:pt x="61" y="47"/>
                    <a:pt x="64" y="42"/>
                    <a:pt x="64" y="36"/>
                  </a:cubicBezTo>
                  <a:cubicBezTo>
                    <a:pt x="64" y="25"/>
                    <a:pt x="55" y="16"/>
                    <a:pt x="44" y="16"/>
                  </a:cubicBezTo>
                  <a:cubicBezTo>
                    <a:pt x="33" y="16"/>
                    <a:pt x="24" y="25"/>
                    <a:pt x="24" y="36"/>
                  </a:cubicBezTo>
                  <a:cubicBezTo>
                    <a:pt x="24" y="42"/>
                    <a:pt x="27" y="47"/>
                    <a:pt x="31" y="51"/>
                  </a:cubicBezTo>
                  <a:cubicBezTo>
                    <a:pt x="24" y="55"/>
                    <a:pt x="20" y="63"/>
                    <a:pt x="20" y="72"/>
                  </a:cubicBezTo>
                  <a:close/>
                  <a:moveTo>
                    <a:pt x="44" y="24"/>
                  </a:moveTo>
                  <a:cubicBezTo>
                    <a:pt x="50" y="24"/>
                    <a:pt x="56" y="29"/>
                    <a:pt x="56" y="36"/>
                  </a:cubicBezTo>
                  <a:cubicBezTo>
                    <a:pt x="56" y="42"/>
                    <a:pt x="50" y="48"/>
                    <a:pt x="44" y="48"/>
                  </a:cubicBezTo>
                  <a:cubicBezTo>
                    <a:pt x="37" y="48"/>
                    <a:pt x="32" y="42"/>
                    <a:pt x="32" y="36"/>
                  </a:cubicBezTo>
                  <a:cubicBezTo>
                    <a:pt x="32" y="29"/>
                    <a:pt x="37" y="24"/>
                    <a:pt x="44" y="24"/>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68" name="TextBox 67"/>
          <p:cNvSpPr txBox="1"/>
          <p:nvPr/>
        </p:nvSpPr>
        <p:spPr>
          <a:xfrm>
            <a:off x="1136547" y="5586589"/>
            <a:ext cx="1233193"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Contacts</a:t>
            </a:r>
          </a:p>
        </p:txBody>
      </p:sp>
      <p:grpSp>
        <p:nvGrpSpPr>
          <p:cNvPr id="63" name="Group 62"/>
          <p:cNvGrpSpPr/>
          <p:nvPr/>
        </p:nvGrpSpPr>
        <p:grpSpPr>
          <a:xfrm>
            <a:off x="1750779" y="3449316"/>
            <a:ext cx="466169" cy="466169"/>
            <a:chOff x="5474685" y="1406711"/>
            <a:chExt cx="820389" cy="822960"/>
          </a:xfrm>
        </p:grpSpPr>
        <p:sp>
          <p:nvSpPr>
            <p:cNvPr id="64" name="Oval 63"/>
            <p:cNvSpPr/>
            <p:nvPr/>
          </p:nvSpPr>
          <p:spPr bwMode="auto">
            <a:xfrm>
              <a:off x="5474685" y="1406711"/>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pic>
          <p:nvPicPr>
            <p:cNvPr id="65" name="Graphic 64" descr="Flip Calenda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0309" y="1519840"/>
              <a:ext cx="595158" cy="595158"/>
            </a:xfrm>
            <a:prstGeom prst="rect">
              <a:avLst/>
            </a:prstGeom>
          </p:spPr>
        </p:pic>
      </p:grpSp>
      <p:sp>
        <p:nvSpPr>
          <p:cNvPr id="69" name="TextBox 68"/>
          <p:cNvSpPr txBox="1"/>
          <p:nvPr/>
        </p:nvSpPr>
        <p:spPr>
          <a:xfrm>
            <a:off x="610599" y="3396292"/>
            <a:ext cx="1250826"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Calendar</a:t>
            </a:r>
          </a:p>
        </p:txBody>
      </p:sp>
      <p:grpSp>
        <p:nvGrpSpPr>
          <p:cNvPr id="54" name="Group 53"/>
          <p:cNvGrpSpPr/>
          <p:nvPr/>
        </p:nvGrpSpPr>
        <p:grpSpPr>
          <a:xfrm>
            <a:off x="4493344" y="4480185"/>
            <a:ext cx="466169" cy="466169"/>
            <a:chOff x="4795139" y="3188817"/>
            <a:chExt cx="820389" cy="822960"/>
          </a:xfrm>
        </p:grpSpPr>
        <p:sp>
          <p:nvSpPr>
            <p:cNvPr id="55" name="Oval 54"/>
            <p:cNvSpPr/>
            <p:nvPr/>
          </p:nvSpPr>
          <p:spPr bwMode="auto">
            <a:xfrm>
              <a:off x="4795139" y="318881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56" name="Freeform 114"/>
            <p:cNvSpPr>
              <a:spLocks noChangeAspect="1" noEditPoints="1"/>
            </p:cNvSpPr>
            <p:nvPr/>
          </p:nvSpPr>
          <p:spPr bwMode="auto">
            <a:xfrm>
              <a:off x="5037124" y="3403930"/>
              <a:ext cx="336418" cy="392734"/>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70" name="TextBox 69"/>
          <p:cNvSpPr txBox="1"/>
          <p:nvPr/>
        </p:nvSpPr>
        <p:spPr>
          <a:xfrm>
            <a:off x="4907304" y="4447700"/>
            <a:ext cx="878545"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Tasks</a:t>
            </a:r>
          </a:p>
        </p:txBody>
      </p:sp>
      <p:grpSp>
        <p:nvGrpSpPr>
          <p:cNvPr id="72" name="Group 71"/>
          <p:cNvGrpSpPr/>
          <p:nvPr/>
        </p:nvGrpSpPr>
        <p:grpSpPr>
          <a:xfrm>
            <a:off x="3722497" y="5423316"/>
            <a:ext cx="466169" cy="466169"/>
            <a:chOff x="8955124" y="5214407"/>
            <a:chExt cx="820389" cy="822960"/>
          </a:xfrm>
        </p:grpSpPr>
        <p:grpSp>
          <p:nvGrpSpPr>
            <p:cNvPr id="73" name="Group 72"/>
            <p:cNvGrpSpPr/>
            <p:nvPr/>
          </p:nvGrpSpPr>
          <p:grpSpPr>
            <a:xfrm>
              <a:off x="8955124" y="5214407"/>
              <a:ext cx="820389" cy="822960"/>
              <a:chOff x="1573571" y="4134409"/>
              <a:chExt cx="820389" cy="822960"/>
            </a:xfrm>
          </p:grpSpPr>
          <p:sp>
            <p:nvSpPr>
              <p:cNvPr id="75" name="Oval 74"/>
              <p:cNvSpPr/>
              <p:nvPr/>
            </p:nvSpPr>
            <p:spPr bwMode="auto">
              <a:xfrm>
                <a:off x="1573571" y="4134409"/>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76" name="Freeform 107"/>
              <p:cNvSpPr>
                <a:spLocks noEditPoints="1"/>
              </p:cNvSpPr>
              <p:nvPr/>
            </p:nvSpPr>
            <p:spPr bwMode="auto">
              <a:xfrm>
                <a:off x="1738318" y="4482932"/>
                <a:ext cx="464916" cy="37016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74" name="Freeform 126"/>
            <p:cNvSpPr>
              <a:spLocks noChangeAspect="1" noEditPoints="1"/>
            </p:cNvSpPr>
            <p:nvPr/>
          </p:nvSpPr>
          <p:spPr bwMode="auto">
            <a:xfrm>
              <a:off x="9282556" y="5354119"/>
              <a:ext cx="262307" cy="230170"/>
            </a:xfrm>
            <a:custGeom>
              <a:avLst/>
              <a:gdLst>
                <a:gd name="T0" fmla="*/ 0 w 302"/>
                <a:gd name="T1" fmla="*/ 190 h 265"/>
                <a:gd name="T2" fmla="*/ 37 w 302"/>
                <a:gd name="T3" fmla="*/ 190 h 265"/>
                <a:gd name="T4" fmla="*/ 37 w 302"/>
                <a:gd name="T5" fmla="*/ 265 h 265"/>
                <a:gd name="T6" fmla="*/ 113 w 302"/>
                <a:gd name="T7" fmla="*/ 190 h 265"/>
                <a:gd name="T8" fmla="*/ 302 w 302"/>
                <a:gd name="T9" fmla="*/ 190 h 265"/>
                <a:gd name="T10" fmla="*/ 302 w 302"/>
                <a:gd name="T11" fmla="*/ 0 h 265"/>
                <a:gd name="T12" fmla="*/ 0 w 302"/>
                <a:gd name="T13" fmla="*/ 0 h 265"/>
                <a:gd name="T14" fmla="*/ 0 w 302"/>
                <a:gd name="T15" fmla="*/ 190 h 265"/>
                <a:gd name="T16" fmla="*/ 19 w 302"/>
                <a:gd name="T17" fmla="*/ 19 h 265"/>
                <a:gd name="T18" fmla="*/ 283 w 302"/>
                <a:gd name="T19" fmla="*/ 19 h 265"/>
                <a:gd name="T20" fmla="*/ 283 w 302"/>
                <a:gd name="T21" fmla="*/ 171 h 265"/>
                <a:gd name="T22" fmla="*/ 113 w 302"/>
                <a:gd name="T23" fmla="*/ 171 h 265"/>
                <a:gd name="T24" fmla="*/ 104 w 302"/>
                <a:gd name="T25" fmla="*/ 171 h 265"/>
                <a:gd name="T26" fmla="*/ 99 w 302"/>
                <a:gd name="T27" fmla="*/ 175 h 265"/>
                <a:gd name="T28" fmla="*/ 56 w 302"/>
                <a:gd name="T29" fmla="*/ 218 h 265"/>
                <a:gd name="T30" fmla="*/ 56 w 302"/>
                <a:gd name="T31" fmla="*/ 190 h 265"/>
                <a:gd name="T32" fmla="*/ 56 w 302"/>
                <a:gd name="T33" fmla="*/ 171 h 265"/>
                <a:gd name="T34" fmla="*/ 37 w 302"/>
                <a:gd name="T35" fmla="*/ 171 h 265"/>
                <a:gd name="T36" fmla="*/ 19 w 302"/>
                <a:gd name="T37" fmla="*/ 171 h 265"/>
                <a:gd name="T38" fmla="*/ 19 w 302"/>
                <a:gd name="T39" fmla="*/ 1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265">
                  <a:moveTo>
                    <a:pt x="0" y="190"/>
                  </a:moveTo>
                  <a:lnTo>
                    <a:pt x="37" y="190"/>
                  </a:lnTo>
                  <a:lnTo>
                    <a:pt x="37" y="265"/>
                  </a:lnTo>
                  <a:lnTo>
                    <a:pt x="113" y="190"/>
                  </a:lnTo>
                  <a:lnTo>
                    <a:pt x="302" y="190"/>
                  </a:lnTo>
                  <a:lnTo>
                    <a:pt x="302" y="0"/>
                  </a:lnTo>
                  <a:lnTo>
                    <a:pt x="0" y="0"/>
                  </a:lnTo>
                  <a:lnTo>
                    <a:pt x="0" y="190"/>
                  </a:lnTo>
                  <a:close/>
                  <a:moveTo>
                    <a:pt x="19" y="19"/>
                  </a:moveTo>
                  <a:lnTo>
                    <a:pt x="283" y="19"/>
                  </a:lnTo>
                  <a:lnTo>
                    <a:pt x="283" y="171"/>
                  </a:lnTo>
                  <a:lnTo>
                    <a:pt x="113" y="171"/>
                  </a:lnTo>
                  <a:lnTo>
                    <a:pt x="104" y="171"/>
                  </a:lnTo>
                  <a:lnTo>
                    <a:pt x="99" y="175"/>
                  </a:lnTo>
                  <a:lnTo>
                    <a:pt x="56" y="218"/>
                  </a:lnTo>
                  <a:lnTo>
                    <a:pt x="56" y="190"/>
                  </a:lnTo>
                  <a:lnTo>
                    <a:pt x="56" y="171"/>
                  </a:lnTo>
                  <a:lnTo>
                    <a:pt x="37" y="171"/>
                  </a:lnTo>
                  <a:lnTo>
                    <a:pt x="19" y="171"/>
                  </a:lnTo>
                  <a:lnTo>
                    <a:pt x="19" y="19"/>
                  </a:lnTo>
                  <a:close/>
                </a:path>
              </a:pathLst>
            </a:custGeom>
            <a:solidFill>
              <a:srgbClr val="FFFFFF"/>
            </a:solidFill>
            <a:ln>
              <a:solidFill>
                <a:schemeClr val="bg1"/>
              </a:solid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77" name="TextBox 76"/>
          <p:cNvSpPr txBox="1"/>
          <p:nvPr/>
        </p:nvSpPr>
        <p:spPr>
          <a:xfrm>
            <a:off x="4172732" y="5384081"/>
            <a:ext cx="1286092"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Meetings</a:t>
            </a:r>
          </a:p>
        </p:txBody>
      </p:sp>
      <p:grpSp>
        <p:nvGrpSpPr>
          <p:cNvPr id="43" name="Group 42">
            <a:extLst>
              <a:ext uri="{FF2B5EF4-FFF2-40B4-BE49-F238E27FC236}">
                <a16:creationId xmlns:a16="http://schemas.microsoft.com/office/drawing/2014/main" id="{F6ACF692-9A9E-41D0-8E28-A21A4E15D714}"/>
              </a:ext>
            </a:extLst>
          </p:cNvPr>
          <p:cNvGrpSpPr/>
          <p:nvPr/>
        </p:nvGrpSpPr>
        <p:grpSpPr>
          <a:xfrm>
            <a:off x="4620982" y="3668611"/>
            <a:ext cx="466169" cy="466169"/>
            <a:chOff x="4750202" y="3174487"/>
            <a:chExt cx="820389" cy="822960"/>
          </a:xfrm>
        </p:grpSpPr>
        <p:sp>
          <p:nvSpPr>
            <p:cNvPr id="44" name="Oval 43">
              <a:extLst>
                <a:ext uri="{FF2B5EF4-FFF2-40B4-BE49-F238E27FC236}">
                  <a16:creationId xmlns:a16="http://schemas.microsoft.com/office/drawing/2014/main" id="{2952849C-5F1B-4143-95E5-ECB66521033A}"/>
                </a:ext>
              </a:extLst>
            </p:cNvPr>
            <p:cNvSpPr/>
            <p:nvPr/>
          </p:nvSpPr>
          <p:spPr bwMode="auto">
            <a:xfrm>
              <a:off x="4750202" y="3174487"/>
              <a:ext cx="820389"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171C7"/>
                </a:solidFill>
                <a:effectLst/>
                <a:uLnTx/>
                <a:uFillTx/>
                <a:latin typeface="Calibri" panose="020F0502020204030204"/>
                <a:ea typeface="Segoe UI" pitchFamily="34" charset="0"/>
                <a:cs typeface="Segoe UI" pitchFamily="34" charset="0"/>
              </a:endParaRPr>
            </a:p>
          </p:txBody>
        </p:sp>
        <p:sp>
          <p:nvSpPr>
            <p:cNvPr id="45" name="Freeform 124">
              <a:extLst>
                <a:ext uri="{FF2B5EF4-FFF2-40B4-BE49-F238E27FC236}">
                  <a16:creationId xmlns:a16="http://schemas.microsoft.com/office/drawing/2014/main" id="{3B373577-F562-464A-B93C-2F560E6DCC98}"/>
                </a:ext>
              </a:extLst>
            </p:cNvPr>
            <p:cNvSpPr>
              <a:spLocks noEditPoints="1"/>
            </p:cNvSpPr>
            <p:nvPr/>
          </p:nvSpPr>
          <p:spPr bwMode="auto">
            <a:xfrm>
              <a:off x="4963544" y="3393709"/>
              <a:ext cx="393704" cy="386074"/>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387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171C7"/>
                </a:solidFill>
                <a:effectLst/>
                <a:uLnTx/>
                <a:uFillTx/>
                <a:latin typeface="Calibri" panose="020F0502020204030204"/>
                <a:ea typeface="+mn-ea"/>
                <a:cs typeface="+mn-cs"/>
              </a:endParaRPr>
            </a:p>
          </p:txBody>
        </p:sp>
      </p:grpSp>
      <p:sp>
        <p:nvSpPr>
          <p:cNvPr id="46" name="TextBox 45">
            <a:extLst>
              <a:ext uri="{FF2B5EF4-FFF2-40B4-BE49-F238E27FC236}">
                <a16:creationId xmlns:a16="http://schemas.microsoft.com/office/drawing/2014/main" id="{5D5A7C50-84C6-4AED-97D2-C9C687943DBE}"/>
              </a:ext>
            </a:extLst>
          </p:cNvPr>
          <p:cNvSpPr txBox="1"/>
          <p:nvPr/>
        </p:nvSpPr>
        <p:spPr>
          <a:xfrm>
            <a:off x="5087150" y="3626319"/>
            <a:ext cx="824235" cy="544637"/>
          </a:xfrm>
          <a:prstGeom prst="rect">
            <a:avLst/>
          </a:prstGeom>
          <a:noFill/>
        </p:spPr>
        <p:txBody>
          <a:bodyPr wrap="none" lIns="182802" tIns="146241" rIns="182802" bIns="146241" rtlCol="0">
            <a:spAutoFit/>
          </a:bodyPr>
          <a:lstStyle/>
          <a:p>
            <a:pPr marL="0" marR="0" lvl="0" indent="0" algn="l" defTabSz="93223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Sites</a:t>
            </a:r>
          </a:p>
        </p:txBody>
      </p:sp>
      <p:pic>
        <p:nvPicPr>
          <p:cNvPr id="6" name="Picture 5">
            <a:extLst>
              <a:ext uri="{FF2B5EF4-FFF2-40B4-BE49-F238E27FC236}">
                <a16:creationId xmlns:a16="http://schemas.microsoft.com/office/drawing/2014/main" id="{8089F0D5-3BC0-438E-8D8F-8B4A03644F9F}"/>
              </a:ext>
            </a:extLst>
          </p:cNvPr>
          <p:cNvPicPr>
            <a:picLocks noChangeAspect="1"/>
          </p:cNvPicPr>
          <p:nvPr/>
        </p:nvPicPr>
        <p:blipFill rotWithShape="1">
          <a:blip r:embed="rId5"/>
          <a:srcRect l="15865" t="12684" r="21304" b="32862"/>
          <a:stretch/>
        </p:blipFill>
        <p:spPr>
          <a:xfrm>
            <a:off x="2568626" y="3826757"/>
            <a:ext cx="975212" cy="9797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6158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A276-E6D2-41F4-964C-14357AB46233}"/>
              </a:ext>
            </a:extLst>
          </p:cNvPr>
          <p:cNvSpPr>
            <a:spLocks noGrp="1"/>
          </p:cNvSpPr>
          <p:nvPr>
            <p:ph type="title"/>
          </p:nvPr>
        </p:nvSpPr>
        <p:spPr/>
        <p:txBody>
          <a:bodyPr/>
          <a:lstStyle/>
          <a:p>
            <a:r>
              <a:rPr lang="en-US" dirty="0"/>
              <a:t>Demo Quick Start</a:t>
            </a:r>
          </a:p>
        </p:txBody>
      </p:sp>
      <p:sp>
        <p:nvSpPr>
          <p:cNvPr id="4" name="Text Placeholder 2">
            <a:extLst>
              <a:ext uri="{FF2B5EF4-FFF2-40B4-BE49-F238E27FC236}">
                <a16:creationId xmlns:a16="http://schemas.microsoft.com/office/drawing/2014/main" id="{744A153F-9701-4164-BD6F-BAABD65C254F}"/>
              </a:ext>
            </a:extLst>
          </p:cNvPr>
          <p:cNvSpPr txBox="1">
            <a:spLocks/>
          </p:cNvSpPr>
          <p:nvPr/>
        </p:nvSpPr>
        <p:spPr>
          <a:xfrm>
            <a:off x="732227" y="4503091"/>
            <a:ext cx="10058400" cy="457189"/>
          </a:xfrm>
          <a:prstGeom prst="rect">
            <a:avLst/>
          </a:prstGeom>
        </p:spPr>
        <p:txBody>
          <a:bodyPr vert="horz" lIns="0" tIns="0" rIns="0" bIns="0" rtlCol="0">
            <a:noAutofit/>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Arial" pitchFamily="34" charset="0"/>
              <a:buNone/>
            </a:pPr>
            <a:r>
              <a:rPr lang="en-US" sz="3200" spc="0">
                <a:solidFill>
                  <a:schemeClr val="bg1"/>
                </a:solidFill>
              </a:rPr>
              <a:t>https://graph.microsoft.com &gt; documentation</a:t>
            </a:r>
            <a:endParaRPr lang="en-US" sz="3200" spc="0" dirty="0">
              <a:solidFill>
                <a:schemeClr val="bg1"/>
              </a:solidFill>
            </a:endParaRPr>
          </a:p>
        </p:txBody>
      </p:sp>
    </p:spTree>
    <p:extLst>
      <p:ext uri="{BB962C8B-B14F-4D97-AF65-F5344CB8AC3E}">
        <p14:creationId xmlns:p14="http://schemas.microsoft.com/office/powerpoint/2010/main" val="2035347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Authentication </a:t>
            </a:r>
          </a:p>
        </p:txBody>
      </p:sp>
      <p:sp>
        <p:nvSpPr>
          <p:cNvPr id="5" name="Text Placeholder 4"/>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6941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dirty="0"/>
              <a:t>Azure AD </a:t>
            </a:r>
            <a:r>
              <a:rPr lang="en-US" dirty="0" err="1"/>
              <a:t>auth</a:t>
            </a:r>
            <a:r>
              <a:rPr lang="en-US"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3"/>
                                        </p:tgtEl>
                                        <p:attrNameLst>
                                          <p:attrName>style.opacity</p:attrName>
                                        </p:attrNameLst>
                                      </p:cBhvr>
                                      <p:to>
                                        <p:strVal val="0.5"/>
                                      </p:to>
                                    </p:set>
                                    <p:animEffect filter="image" prLst="opacity: 0.5">
                                      <p:cBhvr rctx="IE">
                                        <p:cTn id="13" dur="indefinite"/>
                                        <p:tgtEl>
                                          <p:spTgt spid="3"/>
                                        </p:tgtEl>
                                      </p:cBhvr>
                                    </p:animEffect>
                                  </p:childTnLst>
                                </p:cTn>
                              </p:par>
                              <p:par>
                                <p:cTn id="14" presetID="9" presetClass="emph" presetSubtype="0" nodeType="withEffect">
                                  <p:stCondLst>
                                    <p:cond delay="0"/>
                                  </p:stCondLst>
                                  <p:childTnLst>
                                    <p:set>
                                      <p:cBhvr>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4"/>
                                        </p:tgtEl>
                                        <p:attrNameLst>
                                          <p:attrName>style.opacity</p:attrName>
                                        </p:attrNameLst>
                                      </p:cBhvr>
                                      <p:to>
                                        <p:strVal val="0.5"/>
                                      </p:to>
                                    </p:set>
                                    <p:animEffect filter="image" prLst="opacity: 0.5">
                                      <p:cBhvr rctx="IE">
                                        <p:cTn id="25" dur="indefinite"/>
                                        <p:tgtEl>
                                          <p:spTgt spid="4"/>
                                        </p:tgtEl>
                                      </p:cBhvr>
                                    </p:animEffect>
                                  </p:childTnLst>
                                </p:cTn>
                              </p:par>
                              <p:par>
                                <p:cTn id="26" presetID="9" presetClass="emph" presetSubtype="0" nodeType="withEffect">
                                  <p:stCondLst>
                                    <p:cond delay="0"/>
                                  </p:stCondLst>
                                  <p:childTnLst>
                                    <p:set>
                                      <p:cBhvr>
                                        <p:cTn id="27" dur="indefinite"/>
                                        <p:tgtEl>
                                          <p:spTgt spid="7"/>
                                        </p:tgtEl>
                                        <p:attrNameLst>
                                          <p:attrName>style.opacity</p:attrName>
                                        </p:attrNameLst>
                                      </p:cBhvr>
                                      <p:to>
                                        <p:strVal val="0.5"/>
                                      </p:to>
                                    </p:set>
                                    <p:animEffect filter="image" prLst="opacity: 0.5">
                                      <p:cBhvr rctx="IE">
                                        <p:cTn id="28" dur="indefinite"/>
                                        <p:tgtEl>
                                          <p:spTgt spid="7"/>
                                        </p:tgtEl>
                                      </p:cBhvr>
                                    </p:animEffec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3"/>
                                        </p:tgtEl>
                                        <p:attrNameLst>
                                          <p:attrName>style.opacity</p:attrName>
                                        </p:attrNameLst>
                                      </p:cBhvr>
                                      <p:to>
                                        <p:strVal val="0.5"/>
                                      </p:to>
                                    </p:set>
                                    <p:animEffect filter="image" prLst="opacity: 0.5">
                                      <p:cBhvr rctx="IE">
                                        <p:cTn id="13" dur="indefinite"/>
                                        <p:tgtEl>
                                          <p:spTgt spid="3"/>
                                        </p:tgtEl>
                                      </p:cBhvr>
                                    </p:animEffect>
                                  </p:childTnLst>
                                </p:cTn>
                              </p:par>
                              <p:par>
                                <p:cTn id="14" presetID="9" presetClass="emph" presetSubtype="0" nodeType="withEffect">
                                  <p:stCondLst>
                                    <p:cond delay="0"/>
                                  </p:stCondLst>
                                  <p:childTnLst>
                                    <p:set>
                                      <p:cBhvr>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4"/>
                                        </p:tgtEl>
                                        <p:attrNameLst>
                                          <p:attrName>style.opacity</p:attrName>
                                        </p:attrNameLst>
                                      </p:cBhvr>
                                      <p:to>
                                        <p:strVal val="0.5"/>
                                      </p:to>
                                    </p:set>
                                    <p:animEffect filter="image" prLst="opacity: 0.5">
                                      <p:cBhvr rctx="IE">
                                        <p:cTn id="25" dur="indefinite"/>
                                        <p:tgtEl>
                                          <p:spTgt spid="4"/>
                                        </p:tgtEl>
                                      </p:cBhvr>
                                    </p:animEffect>
                                  </p:childTnLst>
                                </p:cTn>
                              </p:par>
                              <p:par>
                                <p:cTn id="26" presetID="9" presetClass="emph" presetSubtype="0" nodeType="withEffect">
                                  <p:stCondLst>
                                    <p:cond delay="0"/>
                                  </p:stCondLst>
                                  <p:childTnLst>
                                    <p:set>
                                      <p:cBhvr>
                                        <p:cTn id="27" dur="indefinite"/>
                                        <p:tgtEl>
                                          <p:spTgt spid="7"/>
                                        </p:tgtEl>
                                        <p:attrNameLst>
                                          <p:attrName>style.opacity</p:attrName>
                                        </p:attrNameLst>
                                      </p:cBhvr>
                                      <p:to>
                                        <p:strVal val="0.5"/>
                                      </p:to>
                                    </p:set>
                                    <p:animEffect filter="image" prLst="opacity: 0.5">
                                      <p:cBhvr rctx="IE">
                                        <p:cTn id="28" dur="indefinite"/>
                                        <p:tgtEl>
                                          <p:spTgt spid="7"/>
                                        </p:tgtEl>
                                      </p:cBhvr>
                                    </p:animEffec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3" name="Group 72"/>
          <p:cNvGrpSpPr/>
          <p:nvPr/>
        </p:nvGrpSpPr>
        <p:grpSpPr>
          <a:xfrm>
            <a:off x="2700719" y="3083019"/>
            <a:ext cx="5141925" cy="1127714"/>
            <a:chOff x="2650477" y="2898863"/>
            <a:chExt cx="5141925" cy="1179030"/>
          </a:xfrm>
        </p:grpSpPr>
        <p:cxnSp>
          <p:nvCxnSpPr>
            <p:cNvPr id="53" name="Connector: Elbow 52"/>
            <p:cNvCxnSpPr>
              <a:cxnSpLocks/>
            </p:cNvCxnSpPr>
            <p:nvPr/>
          </p:nvCxnSpPr>
          <p:spPr>
            <a:xfrm rot="5400000">
              <a:off x="4631925" y="917415"/>
              <a:ext cx="1179030" cy="5141925"/>
            </a:xfrm>
            <a:prstGeom prst="bentConnector3">
              <a:avLst>
                <a:gd name="adj1" fmla="val 24021"/>
              </a:avLst>
            </a:prstGeom>
            <a:ln w="381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CB4C90-DED9-40FE-8DA6-97FE28400C4E}"/>
                </a:ext>
              </a:extLst>
            </p:cNvPr>
            <p:cNvSpPr txBox="1"/>
            <p:nvPr/>
          </p:nvSpPr>
          <p:spPr>
            <a:xfrm>
              <a:off x="3007265" y="3002738"/>
              <a:ext cx="1095175" cy="324645"/>
            </a:xfrm>
            <a:prstGeom prst="hexagon">
              <a:avLst/>
            </a:prstGeom>
            <a:solidFill>
              <a:schemeClr val="bg1"/>
            </a:solidFill>
            <a:ln w="25400" cap="sq">
              <a:solidFill>
                <a:schemeClr val="accent2"/>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id_token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Identity</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Authentication to Microsoft Graph using resource ID</a:t>
            </a:r>
          </a:p>
        </p:txBody>
      </p:sp>
      <p:sp>
        <p:nvSpPr>
          <p:cNvPr id="2" name="Rectangle 1"/>
          <p:cNvSpPr/>
          <p:nvPr/>
        </p:nvSpPr>
        <p:spPr bwMode="auto">
          <a:xfrm>
            <a:off x="1019704" y="2169823"/>
            <a:ext cx="457016" cy="4327279"/>
          </a:xfrm>
          <a:prstGeom prst="rect">
            <a:avLst/>
          </a:prstGeom>
          <a:solidFill>
            <a:schemeClr val="tx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chemeClr val="tx1"/>
                  </a:gs>
                  <a:gs pos="100000">
                    <a:schemeClr val="tx1"/>
                  </a:gs>
                </a:gsLst>
                <a:lin ang="5400000" scaled="1"/>
              </a:gradFill>
            </a:endParaRPr>
          </a:p>
        </p:txBody>
      </p:sp>
      <p:sp>
        <p:nvSpPr>
          <p:cNvPr id="7" name="Rectangle 6"/>
          <p:cNvSpPr/>
          <p:nvPr/>
        </p:nvSpPr>
        <p:spPr bwMode="auto">
          <a:xfrm>
            <a:off x="4318408" y="2169823"/>
            <a:ext cx="457016" cy="4327279"/>
          </a:xfrm>
          <a:prstGeom prst="rect">
            <a:avLst/>
          </a:prstGeom>
          <a:solidFill>
            <a:schemeClr val="accent2"/>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chemeClr val="tx1"/>
                  </a:gs>
                  <a:gs pos="100000">
                    <a:schemeClr val="tx1"/>
                  </a:gs>
                </a:gsLst>
                <a:lin ang="5400000" scaled="1"/>
              </a:gradFill>
            </a:endParaRPr>
          </a:p>
        </p:txBody>
      </p:sp>
      <p:sp>
        <p:nvSpPr>
          <p:cNvPr id="8" name="Rectangle 7"/>
          <p:cNvSpPr/>
          <p:nvPr/>
        </p:nvSpPr>
        <p:spPr bwMode="auto">
          <a:xfrm>
            <a:off x="7490821" y="2169823"/>
            <a:ext cx="457016" cy="4327279"/>
          </a:xfrm>
          <a:prstGeom prst="rect">
            <a:avLst/>
          </a:prstGeom>
          <a:solidFill>
            <a:schemeClr val="accent3"/>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chemeClr val="tx1"/>
                  </a:gs>
                  <a:gs pos="100000">
                    <a:schemeClr val="tx1"/>
                  </a:gs>
                </a:gsLst>
                <a:lin ang="5400000" scaled="1"/>
              </a:gradFill>
            </a:endParaRPr>
          </a:p>
        </p:txBody>
      </p:sp>
      <p:sp>
        <p:nvSpPr>
          <p:cNvPr id="9" name="Rectangle 8"/>
          <p:cNvSpPr/>
          <p:nvPr/>
        </p:nvSpPr>
        <p:spPr bwMode="auto">
          <a:xfrm>
            <a:off x="10784433" y="2169824"/>
            <a:ext cx="457016" cy="4323335"/>
          </a:xfrm>
          <a:prstGeom prst="rect">
            <a:avLst/>
          </a:prstGeom>
          <a:solidFill>
            <a:schemeClr val="accent4"/>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0">
                    <a:schemeClr val="tx1"/>
                  </a:gs>
                  <a:gs pos="100000">
                    <a:schemeClr val="tx1"/>
                  </a:gs>
                </a:gsLst>
                <a:lin ang="5400000" scaled="1"/>
              </a:gradFill>
            </a:endParaRPr>
          </a:p>
        </p:txBody>
      </p:sp>
      <p:sp>
        <p:nvSpPr>
          <p:cNvPr id="10" name="TextBox 9"/>
          <p:cNvSpPr txBox="1"/>
          <p:nvPr/>
        </p:nvSpPr>
        <p:spPr>
          <a:xfrm>
            <a:off x="565663" y="1649432"/>
            <a:ext cx="1365097" cy="627747"/>
          </a:xfrm>
          <a:prstGeom prst="rect">
            <a:avLst/>
          </a:prstGeom>
          <a:noFill/>
        </p:spPr>
        <p:txBody>
          <a:bodyPr wrap="none" lIns="182806" tIns="146246" rIns="182806" bIns="146246" rtlCol="0">
            <a:spAutoFit/>
          </a:bodyPr>
          <a:lstStyle/>
          <a:p>
            <a:pPr algn="ctr" defTabSz="932559">
              <a:lnSpc>
                <a:spcPct val="90000"/>
              </a:lnSpc>
            </a:pPr>
            <a:r>
              <a:rPr lang="en-US" sz="1200" b="1" dirty="0">
                <a:gradFill>
                  <a:gsLst>
                    <a:gs pos="0">
                      <a:schemeClr val="tx1"/>
                    </a:gs>
                    <a:gs pos="100000">
                      <a:schemeClr val="tx1"/>
                    </a:gs>
                  </a:gsLst>
                  <a:lin ang="5400000" scaled="1"/>
                </a:gradFill>
              </a:rPr>
              <a:t>NATIVE</a:t>
            </a:r>
            <a:br>
              <a:rPr lang="en-US" sz="1200" b="1" dirty="0">
                <a:gradFill>
                  <a:gsLst>
                    <a:gs pos="0">
                      <a:schemeClr val="tx1"/>
                    </a:gs>
                    <a:gs pos="100000">
                      <a:schemeClr val="tx1"/>
                    </a:gs>
                  </a:gsLst>
                  <a:lin ang="5400000" scaled="1"/>
                </a:gradFill>
              </a:rPr>
            </a:br>
            <a:r>
              <a:rPr lang="en-US" sz="1200" b="1" dirty="0">
                <a:gradFill>
                  <a:gsLst>
                    <a:gs pos="0">
                      <a:schemeClr val="tx1"/>
                    </a:gs>
                    <a:gs pos="100000">
                      <a:schemeClr val="tx1"/>
                    </a:gs>
                  </a:gsLst>
                  <a:lin ang="5400000" scaled="1"/>
                </a:gradFill>
              </a:rPr>
              <a:t>APPLICATION</a:t>
            </a:r>
          </a:p>
        </p:txBody>
      </p:sp>
      <p:sp>
        <p:nvSpPr>
          <p:cNvPr id="11" name="TextBox 10"/>
          <p:cNvSpPr txBox="1"/>
          <p:nvPr/>
        </p:nvSpPr>
        <p:spPr>
          <a:xfrm>
            <a:off x="3317455" y="1649432"/>
            <a:ext cx="2458922" cy="627747"/>
          </a:xfrm>
          <a:prstGeom prst="rect">
            <a:avLst/>
          </a:prstGeom>
          <a:noFill/>
        </p:spPr>
        <p:txBody>
          <a:bodyPr wrap="none" lIns="182806" tIns="146246" rIns="182806" bIns="146246" rtlCol="0">
            <a:spAutoFit/>
          </a:bodyPr>
          <a:lstStyle/>
          <a:p>
            <a:pPr algn="ctr" defTabSz="932559">
              <a:lnSpc>
                <a:spcPct val="90000"/>
              </a:lnSpc>
            </a:pPr>
            <a:r>
              <a:rPr lang="en-US" sz="1200" b="1" dirty="0">
                <a:gradFill>
                  <a:gsLst>
                    <a:gs pos="0">
                      <a:schemeClr val="tx1"/>
                    </a:gs>
                    <a:gs pos="100000">
                      <a:schemeClr val="tx1"/>
                    </a:gs>
                  </a:gsLst>
                  <a:lin ang="5400000" scaled="1"/>
                </a:gradFill>
              </a:rPr>
              <a:t>AZURE AD </a:t>
            </a:r>
            <a:br>
              <a:rPr lang="en-US" sz="1200" b="1" dirty="0">
                <a:gradFill>
                  <a:gsLst>
                    <a:gs pos="0">
                      <a:schemeClr val="tx1"/>
                    </a:gs>
                    <a:gs pos="100000">
                      <a:schemeClr val="tx1"/>
                    </a:gs>
                  </a:gsLst>
                  <a:lin ang="5400000" scaled="1"/>
                </a:gradFill>
              </a:rPr>
            </a:br>
            <a:r>
              <a:rPr lang="en-US" sz="1200" b="1" dirty="0">
                <a:gradFill>
                  <a:gsLst>
                    <a:gs pos="0">
                      <a:schemeClr val="tx1"/>
                    </a:gs>
                    <a:gs pos="100000">
                      <a:schemeClr val="tx1"/>
                    </a:gs>
                  </a:gsLst>
                  <a:lin ang="5400000" scaled="1"/>
                </a:gradFill>
              </a:rPr>
              <a:t>AUTHORIZATION ENDPOINT</a:t>
            </a:r>
          </a:p>
        </p:txBody>
      </p:sp>
      <p:sp>
        <p:nvSpPr>
          <p:cNvPr id="12" name="TextBox 11"/>
          <p:cNvSpPr txBox="1"/>
          <p:nvPr/>
        </p:nvSpPr>
        <p:spPr>
          <a:xfrm>
            <a:off x="6881097" y="1649432"/>
            <a:ext cx="1676464" cy="627747"/>
          </a:xfrm>
          <a:prstGeom prst="rect">
            <a:avLst/>
          </a:prstGeom>
          <a:noFill/>
        </p:spPr>
        <p:txBody>
          <a:bodyPr wrap="none" lIns="182806" tIns="146246" rIns="182806" bIns="146246" rtlCol="0">
            <a:spAutoFit/>
          </a:bodyPr>
          <a:lstStyle/>
          <a:p>
            <a:pPr algn="ctr" defTabSz="932559">
              <a:lnSpc>
                <a:spcPct val="90000"/>
              </a:lnSpc>
            </a:pPr>
            <a:r>
              <a:rPr lang="en-US" sz="1200" b="1" dirty="0">
                <a:gradFill>
                  <a:gsLst>
                    <a:gs pos="0">
                      <a:schemeClr val="tx1"/>
                    </a:gs>
                    <a:gs pos="100000">
                      <a:schemeClr val="tx1"/>
                    </a:gs>
                  </a:gsLst>
                  <a:lin ang="5400000" scaled="1"/>
                </a:gradFill>
              </a:rPr>
              <a:t>AZURE AD TOKEN</a:t>
            </a:r>
          </a:p>
          <a:p>
            <a:pPr algn="ctr" defTabSz="932559">
              <a:lnSpc>
                <a:spcPct val="90000"/>
              </a:lnSpc>
            </a:pPr>
            <a:r>
              <a:rPr lang="en-US" sz="1200" b="1" dirty="0">
                <a:gradFill>
                  <a:gsLst>
                    <a:gs pos="0">
                      <a:schemeClr val="tx1"/>
                    </a:gs>
                    <a:gs pos="100000">
                      <a:schemeClr val="tx1"/>
                    </a:gs>
                  </a:gsLst>
                  <a:lin ang="5400000" scaled="1"/>
                </a:gradFill>
              </a:rPr>
              <a:t>ENDPOINT</a:t>
            </a:r>
          </a:p>
        </p:txBody>
      </p:sp>
      <p:sp>
        <p:nvSpPr>
          <p:cNvPr id="13" name="TextBox 12"/>
          <p:cNvSpPr txBox="1"/>
          <p:nvPr/>
        </p:nvSpPr>
        <p:spPr>
          <a:xfrm>
            <a:off x="10365692" y="1649432"/>
            <a:ext cx="1294500" cy="627747"/>
          </a:xfrm>
          <a:prstGeom prst="rect">
            <a:avLst/>
          </a:prstGeom>
          <a:noFill/>
        </p:spPr>
        <p:txBody>
          <a:bodyPr wrap="none" lIns="182806" tIns="146246" rIns="182806" bIns="146246" rtlCol="0">
            <a:spAutoFit/>
          </a:bodyPr>
          <a:lstStyle/>
          <a:p>
            <a:pPr algn="ctr" defTabSz="932559">
              <a:lnSpc>
                <a:spcPct val="90000"/>
              </a:lnSpc>
            </a:pPr>
            <a:r>
              <a:rPr lang="en-US" sz="1200" b="1" dirty="0">
                <a:gradFill>
                  <a:gsLst>
                    <a:gs pos="0">
                      <a:schemeClr val="tx1"/>
                    </a:gs>
                    <a:gs pos="100000">
                      <a:schemeClr val="tx1"/>
                    </a:gs>
                  </a:gsLst>
                  <a:lin ang="5400000" scaled="1"/>
                </a:gradFill>
              </a:rPr>
              <a:t>MICROSOFT </a:t>
            </a:r>
            <a:br>
              <a:rPr lang="en-US" sz="1200" b="1" dirty="0">
                <a:gradFill>
                  <a:gsLst>
                    <a:gs pos="0">
                      <a:schemeClr val="tx1"/>
                    </a:gs>
                    <a:gs pos="100000">
                      <a:schemeClr val="tx1"/>
                    </a:gs>
                  </a:gsLst>
                  <a:lin ang="5400000" scaled="1"/>
                </a:gradFill>
              </a:rPr>
            </a:br>
            <a:r>
              <a:rPr lang="en-US" sz="1200" b="1" dirty="0">
                <a:gradFill>
                  <a:gsLst>
                    <a:gs pos="0">
                      <a:schemeClr val="tx1"/>
                    </a:gs>
                    <a:gs pos="100000">
                      <a:schemeClr val="tx1"/>
                    </a:gs>
                  </a:gsLst>
                  <a:lin ang="5400000" scaled="1"/>
                </a:gradFill>
              </a:rPr>
              <a:t>GRAPH API</a:t>
            </a:r>
          </a:p>
        </p:txBody>
      </p:sp>
      <p:cxnSp>
        <p:nvCxnSpPr>
          <p:cNvPr id="14" name="Straight Arrow Connector 13"/>
          <p:cNvCxnSpPr/>
          <p:nvPr/>
        </p:nvCxnSpPr>
        <p:spPr>
          <a:xfrm>
            <a:off x="1483038" y="2626839"/>
            <a:ext cx="2841054"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83038" y="3007685"/>
            <a:ext cx="2841054"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483038" y="3388533"/>
            <a:ext cx="2169532"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652570" y="3024464"/>
            <a:ext cx="0" cy="380847"/>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05378" y="2245993"/>
            <a:ext cx="2394843" cy="464725"/>
          </a:xfrm>
          <a:prstGeom prst="rect">
            <a:avLst/>
          </a:prstGeom>
          <a:noFill/>
        </p:spPr>
        <p:txBody>
          <a:bodyPr wrap="non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Request authorization code</a:t>
            </a:r>
          </a:p>
        </p:txBody>
      </p:sp>
      <p:sp>
        <p:nvSpPr>
          <p:cNvPr id="21" name="TextBox 20"/>
          <p:cNvSpPr txBox="1"/>
          <p:nvPr/>
        </p:nvSpPr>
        <p:spPr>
          <a:xfrm>
            <a:off x="2120805" y="2622377"/>
            <a:ext cx="2417858" cy="464725"/>
          </a:xfrm>
          <a:prstGeom prst="rect">
            <a:avLst/>
          </a:prstGeom>
          <a:noFill/>
        </p:spPr>
        <p:txBody>
          <a:bodyPr wrap="squar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Sign-in via browser pop-up</a:t>
            </a:r>
          </a:p>
        </p:txBody>
      </p:sp>
      <p:sp>
        <p:nvSpPr>
          <p:cNvPr id="22" name="TextBox 21"/>
          <p:cNvSpPr txBox="1"/>
          <p:nvPr/>
        </p:nvSpPr>
        <p:spPr>
          <a:xfrm>
            <a:off x="1388753" y="3006097"/>
            <a:ext cx="2341356" cy="464725"/>
          </a:xfrm>
          <a:prstGeom prst="rect">
            <a:avLst/>
          </a:prstGeom>
          <a:noFill/>
        </p:spPr>
        <p:txBody>
          <a:bodyPr wrap="squar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Return authorization code</a:t>
            </a:r>
          </a:p>
        </p:txBody>
      </p:sp>
      <p:cxnSp>
        <p:nvCxnSpPr>
          <p:cNvPr id="24" name="Straight Arrow Connector 23"/>
          <p:cNvCxnSpPr/>
          <p:nvPr/>
        </p:nvCxnSpPr>
        <p:spPr>
          <a:xfrm>
            <a:off x="1471992" y="4074057"/>
            <a:ext cx="6037189"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53178" y="4531073"/>
            <a:ext cx="603718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72128" y="3695475"/>
            <a:ext cx="6004733" cy="464725"/>
          </a:xfrm>
          <a:prstGeom prst="rect">
            <a:avLst/>
          </a:prstGeom>
          <a:noFill/>
        </p:spPr>
        <p:txBody>
          <a:bodyPr wrap="non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Redeem authorization code and acquire access token for Office 365 resource</a:t>
            </a:r>
          </a:p>
        </p:txBody>
      </p:sp>
      <p:sp>
        <p:nvSpPr>
          <p:cNvPr id="27" name="TextBox 26"/>
          <p:cNvSpPr txBox="1"/>
          <p:nvPr/>
        </p:nvSpPr>
        <p:spPr>
          <a:xfrm>
            <a:off x="1372128" y="4469067"/>
            <a:ext cx="3184506" cy="464725"/>
          </a:xfrm>
          <a:prstGeom prst="rect">
            <a:avLst/>
          </a:prstGeom>
          <a:noFill/>
        </p:spPr>
        <p:txBody>
          <a:bodyPr wrap="non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Return access token and refresh token</a:t>
            </a:r>
          </a:p>
        </p:txBody>
      </p:sp>
      <p:cxnSp>
        <p:nvCxnSpPr>
          <p:cNvPr id="32" name="Straight Arrow Connector 31"/>
          <p:cNvCxnSpPr/>
          <p:nvPr/>
        </p:nvCxnSpPr>
        <p:spPr>
          <a:xfrm>
            <a:off x="1506372" y="5567369"/>
            <a:ext cx="9263748"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88753" y="5673613"/>
            <a:ext cx="1917683" cy="461419"/>
          </a:xfrm>
          <a:prstGeom prst="rect">
            <a:avLst/>
          </a:prstGeom>
          <a:noFill/>
        </p:spPr>
        <p:txBody>
          <a:bodyPr wrap="non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Return Http response</a:t>
            </a:r>
          </a:p>
        </p:txBody>
      </p:sp>
      <p:sp>
        <p:nvSpPr>
          <p:cNvPr id="34" name="TextBox 33"/>
          <p:cNvSpPr txBox="1"/>
          <p:nvPr/>
        </p:nvSpPr>
        <p:spPr>
          <a:xfrm>
            <a:off x="1388753" y="5176022"/>
            <a:ext cx="5189413" cy="461419"/>
          </a:xfrm>
          <a:prstGeom prst="rect">
            <a:avLst/>
          </a:prstGeom>
          <a:noFill/>
        </p:spPr>
        <p:txBody>
          <a:bodyPr wrap="none" lIns="182806" tIns="146246" rIns="182806" bIns="146246" rtlCol="0">
            <a:spAutoFit/>
          </a:bodyPr>
          <a:lstStyle/>
          <a:p>
            <a:pPr defTabSz="932559">
              <a:lnSpc>
                <a:spcPct val="90000"/>
              </a:lnSpc>
              <a:spcAft>
                <a:spcPts val="600"/>
              </a:spcAft>
            </a:pPr>
            <a:r>
              <a:rPr lang="en-US" sz="1199" b="1" dirty="0">
                <a:gradFill>
                  <a:gsLst>
                    <a:gs pos="0">
                      <a:schemeClr val="tx1"/>
                    </a:gs>
                    <a:gs pos="100000">
                      <a:schemeClr val="tx1"/>
                    </a:gs>
                  </a:gsLst>
                  <a:lin ang="5400000" scaled="1"/>
                </a:gradFill>
              </a:rPr>
              <a:t>Call Office 365 with the Microsoft Graph API using the access token</a:t>
            </a:r>
          </a:p>
        </p:txBody>
      </p:sp>
      <p:cxnSp>
        <p:nvCxnSpPr>
          <p:cNvPr id="35" name="Straight Arrow Connector 34"/>
          <p:cNvCxnSpPr/>
          <p:nvPr/>
        </p:nvCxnSpPr>
        <p:spPr>
          <a:xfrm>
            <a:off x="1492909" y="6032416"/>
            <a:ext cx="9263748"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81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6" grpId="0"/>
      <p:bldP spid="27" grpId="0"/>
      <p:bldP spid="33"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4</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7A276-E6D2-41F4-964C-14357AB46233}"/>
              </a:ext>
            </a:extLst>
          </p:cNvPr>
          <p:cNvSpPr>
            <a:spLocks noGrp="1"/>
          </p:cNvSpPr>
          <p:nvPr>
            <p:ph type="title"/>
          </p:nvPr>
        </p:nvSpPr>
        <p:spPr/>
        <p:txBody>
          <a:bodyPr/>
          <a:lstStyle/>
          <a:p>
            <a:r>
              <a:rPr lang="en-US" dirty="0"/>
              <a:t>Demo Azure Functions Bindings (Preview)</a:t>
            </a:r>
          </a:p>
        </p:txBody>
      </p:sp>
    </p:spTree>
    <p:extLst>
      <p:ext uri="{BB962C8B-B14F-4D97-AF65-F5344CB8AC3E}">
        <p14:creationId xmlns:p14="http://schemas.microsoft.com/office/powerpoint/2010/main" val="227825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902059"/>
          </a:xfrm>
        </p:spPr>
        <p:txBody>
          <a:bodyPr/>
          <a:lstStyle/>
          <a:p>
            <a:r>
              <a:rPr lang="en-US" dirty="0"/>
              <a:t>Bindings for Microsoft Graph</a:t>
            </a:r>
          </a:p>
          <a:p>
            <a:r>
              <a:rPr lang="en-US" dirty="0"/>
              <a:t>Uses Microsoft Graph </a:t>
            </a:r>
            <a:r>
              <a:rPr lang="en-US" dirty="0" err="1"/>
              <a:t>.Net</a:t>
            </a:r>
            <a:r>
              <a:rPr lang="en-US" dirty="0"/>
              <a:t> SDK</a:t>
            </a:r>
          </a:p>
          <a:p>
            <a:r>
              <a:rPr lang="en-US" dirty="0" err="1"/>
              <a:t>Auth</a:t>
            </a:r>
            <a:r>
              <a:rPr lang="en-US" dirty="0"/>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marL="0" indent="0" defTabSz="932563">
              <a:spcBef>
                <a:spcPts val="2397"/>
              </a:spcBef>
              <a:buClr>
                <a:schemeClr val="tx2"/>
              </a:buClr>
              <a:buNone/>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[Microsoft-Graph] and [Office-365]</a:t>
            </a: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#Office365dev</a:t>
            </a:r>
          </a:p>
        </p:txBody>
      </p:sp>
    </p:spTree>
    <p:extLst>
      <p:ext uri="{BB962C8B-B14F-4D97-AF65-F5344CB8AC3E}">
        <p14:creationId xmlns:p14="http://schemas.microsoft.com/office/powerpoint/2010/main" val="1476795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3120854"/>
          </a:xfrm>
        </p:spPr>
        <p:txBody>
          <a:bodyPr/>
          <a:lstStyle/>
          <a:p>
            <a:r>
              <a:rPr lang="en-US" sz="3600" dirty="0"/>
              <a:t>Intro to the Microsoft Graph API </a:t>
            </a:r>
          </a:p>
          <a:p>
            <a:r>
              <a:rPr lang="en-US" sz="3600" dirty="0"/>
              <a:t>Getting Started</a:t>
            </a:r>
          </a:p>
          <a:p>
            <a:r>
              <a:rPr lang="en-US" sz="3600" dirty="0"/>
              <a:t>Authentication</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6" name="Group 15">
            <a:extLst>
              <a:ext uri="{FF2B5EF4-FFF2-40B4-BE49-F238E27FC236}">
                <a16:creationId xmlns:a16="http://schemas.microsoft.com/office/drawing/2014/main" id="{CCF35496-BC2A-4EB1-99E2-C98CBC0440A4}"/>
              </a:ext>
            </a:extLst>
          </p:cNvPr>
          <p:cNvGrpSpPr/>
          <p:nvPr/>
        </p:nvGrpSpPr>
        <p:grpSpPr>
          <a:xfrm>
            <a:off x="470501" y="3833904"/>
            <a:ext cx="371444" cy="371444"/>
            <a:chOff x="457580" y="2341896"/>
            <a:chExt cx="364194" cy="364194"/>
          </a:xfrm>
        </p:grpSpPr>
        <p:sp>
          <p:nvSpPr>
            <p:cNvPr id="17" name="Oval 16">
              <a:extLst>
                <a:ext uri="{FF2B5EF4-FFF2-40B4-BE49-F238E27FC236}">
                  <a16:creationId xmlns:a16="http://schemas.microsoft.com/office/drawing/2014/main" id="{316A66FC-EDF5-4EB4-88FF-B2BB6316CDC1}"/>
                </a:ext>
              </a:extLst>
            </p:cNvPr>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Right Arrow 22">
              <a:extLst>
                <a:ext uri="{FF2B5EF4-FFF2-40B4-BE49-F238E27FC236}">
                  <a16:creationId xmlns:a16="http://schemas.microsoft.com/office/drawing/2014/main" id="{DB1BFBCA-DBD7-4995-898A-FEF245FC52B1}"/>
                </a:ext>
              </a:extLst>
            </p:cNvPr>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3"/>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18" name="Rectangle 17">
            <a:extLst>
              <a:ext uri="{FF2B5EF4-FFF2-40B4-BE49-F238E27FC236}">
                <a16:creationId xmlns:a16="http://schemas.microsoft.com/office/drawing/2014/main" id="{030E5761-3C40-447E-8185-9F49AA67F412}"/>
              </a:ext>
            </a:extLst>
          </p:cNvPr>
          <p:cNvSpPr/>
          <p:nvPr/>
        </p:nvSpPr>
        <p:spPr bwMode="auto">
          <a:xfrm>
            <a:off x="2696279" y="1059683"/>
            <a:ext cx="5228968" cy="5457549"/>
          </a:xfrm>
          <a:prstGeom prst="rect">
            <a:avLst/>
          </a:prstGeom>
          <a:solidFill>
            <a:schemeClr val="bg1">
              <a:alpha val="40000"/>
            </a:schemeClr>
          </a:solidFill>
          <a:ln>
            <a:noFill/>
            <a:headEnd type="none" w="med" len="med"/>
            <a:tailEnd type="none" w="med" len="med"/>
          </a:ln>
          <a:effectLst>
            <a:outerShdw blurRad="50800" dist="50800" dir="5400000" algn="ctr" rotWithShape="0">
              <a:schemeClr val="bg1">
                <a:alpha val="3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a-DK"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8" name="Title 7"/>
          <p:cNvSpPr>
            <a:spLocks noGrp="1"/>
          </p:cNvSpPr>
          <p:nvPr>
            <p:ph type="title"/>
          </p:nvPr>
        </p:nvSpPr>
        <p:spPr/>
        <p:txBody>
          <a:bodyPr/>
          <a:lstStyle/>
          <a:p>
            <a:r>
              <a:rPr lang="en-US" dirty="0"/>
              <a:t>/groups</a:t>
            </a:r>
          </a:p>
        </p:txBody>
      </p:sp>
      <p:grpSp>
        <p:nvGrpSpPr>
          <p:cNvPr id="208" name="Group 207"/>
          <p:cNvGrpSpPr/>
          <p:nvPr/>
        </p:nvGrpSpPr>
        <p:grpSpPr>
          <a:xfrm>
            <a:off x="6161609" y="806116"/>
            <a:ext cx="5363843" cy="3901024"/>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42" name="Picture 2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8" name="Picture 2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6" name="Picture 2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21" name="Diagram 220"/>
                <p:cNvGraphicFramePr/>
                <p:nvPr>
                  <p:extLst>
                    <p:ext uri="{D42A27DB-BD31-4B8C-83A1-F6EECF244321}">
                      <p14:modId xmlns:p14="http://schemas.microsoft.com/office/powerpoint/2010/main" val="3945688199"/>
                    </p:ext>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112628" y="3499058"/>
            <a:ext cx="3057088" cy="2373759"/>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95138" y="4317249"/>
            <a:ext cx="882704" cy="2199983"/>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50495" y="1986205"/>
            <a:ext cx="2569761" cy="2314973"/>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616894" y="2672175"/>
            <a:ext cx="3554909" cy="836765"/>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67310" y="2263103"/>
            <a:ext cx="1889267" cy="2033333"/>
            <a:chOff x="2165679" y="2262606"/>
            <a:chExt cx="1890027" cy="2034151"/>
          </a:xfrm>
        </p:grpSpPr>
        <p:sp>
          <p:nvSpPr>
            <p:cNvPr id="284"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grpSp>
        <p:nvGrpSpPr>
          <p:cNvPr id="254" name="Group 253"/>
          <p:cNvGrpSpPr/>
          <p:nvPr/>
        </p:nvGrpSpPr>
        <p:grpSpPr>
          <a:xfrm>
            <a:off x="1606682" y="3281180"/>
            <a:ext cx="4627219" cy="2118521"/>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165" name="Oval 164">
            <a:extLst>
              <a:ext uri="{FF2B5EF4-FFF2-40B4-BE49-F238E27FC236}">
                <a16:creationId xmlns:a16="http://schemas.microsoft.com/office/drawing/2014/main" id="{6F49B069-DDB5-4D5F-9713-EB650C966B48}"/>
              </a:ext>
            </a:extLst>
          </p:cNvPr>
          <p:cNvSpPr/>
          <p:nvPr/>
        </p:nvSpPr>
        <p:spPr>
          <a:xfrm>
            <a:off x="5316815" y="2672176"/>
            <a:ext cx="2066521" cy="1800424"/>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 name="Picture 16">
            <a:extLst>
              <a:ext uri="{FF2B5EF4-FFF2-40B4-BE49-F238E27FC236}">
                <a16:creationId xmlns:a16="http://schemas.microsoft.com/office/drawing/2014/main" id="{3D911C89-FE62-45EE-B7C3-CBD0CDE06712}"/>
              </a:ext>
            </a:extLst>
          </p:cNvPr>
          <p:cNvPicPr>
            <a:picLocks noChangeAspect="1"/>
          </p:cNvPicPr>
          <p:nvPr/>
        </p:nvPicPr>
        <p:blipFill rotWithShape="1">
          <a:blip r:embed="rId44"/>
          <a:srcRect l="8783" t="12413" r="10674" b="27595"/>
          <a:stretch/>
        </p:blipFill>
        <p:spPr>
          <a:xfrm>
            <a:off x="5410609" y="2753202"/>
            <a:ext cx="1895865" cy="1637053"/>
          </a:xfrm>
          <a:prstGeom prst="ellipse">
            <a:avLst/>
          </a:prstGeom>
          <a:blipFill rotWithShape="1">
            <a:blip r:embed="rId45"/>
            <a:stretch>
              <a:fillRect/>
            </a:stretch>
          </a:blipFill>
          <a:ln w="10795" cap="flat" cmpd="sng" algn="ctr">
            <a:solidFill>
              <a:srgbClr val="FFFFFF">
                <a:hueOff val="0"/>
                <a:satOff val="0"/>
                <a:lumOff val="0"/>
                <a:alphaOff val="0"/>
              </a:srgbClr>
            </a:solidFill>
            <a:prstDash val="solid"/>
          </a:ln>
          <a:effectLst/>
        </p:spPr>
      </p:pic>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Data</a:t>
            </a:r>
          </a:p>
        </p:txBody>
      </p:sp>
      <p:sp>
        <p:nvSpPr>
          <p:cNvPr id="5" name="TextBox 4">
            <a:extLst>
              <a:ext uri="{FF2B5EF4-FFF2-40B4-BE49-F238E27FC236}">
                <a16:creationId xmlns:a16="http://schemas.microsoft.com/office/drawing/2014/main" id="{FF0E4FEA-755F-4B3A-9B66-5C96E5DA775E}"/>
              </a:ext>
            </a:extLst>
          </p:cNvPr>
          <p:cNvSpPr txBox="1"/>
          <p:nvPr/>
        </p:nvSpPr>
        <p:spPr>
          <a:xfrm>
            <a:off x="396427" y="3222945"/>
            <a:ext cx="2286000" cy="261610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Active Directory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profile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direct 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members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  conversations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987CB06E-A691-40FD-BB78-C20B08C96529}"/>
              </a:ext>
            </a:extLst>
          </p:cNvPr>
          <p:cNvSpPr txBox="1"/>
          <p:nvPr/>
        </p:nvSpPr>
        <p:spPr>
          <a:xfrm>
            <a:off x="2884586" y="3222945"/>
            <a:ext cx="2286000" cy="329320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3" name="TextBox 12">
            <a:extLst>
              <a:ext uri="{FF2B5EF4-FFF2-40B4-BE49-F238E27FC236}">
                <a16:creationId xmlns:a16="http://schemas.microsoft.com/office/drawing/2014/main" id="{8F675081-3F79-4E05-A208-128919325F96}"/>
              </a:ext>
            </a:extLst>
          </p:cNvPr>
          <p:cNvSpPr txBox="1"/>
          <p:nvPr/>
        </p:nvSpPr>
        <p:spPr>
          <a:xfrm>
            <a:off x="4982333" y="3222945"/>
            <a:ext cx="2286000" cy="261610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4" name="TextBox 13">
            <a:extLst>
              <a:ext uri="{FF2B5EF4-FFF2-40B4-BE49-F238E27FC236}">
                <a16:creationId xmlns:a16="http://schemas.microsoft.com/office/drawing/2014/main" id="{C9950160-6E9D-4959-86A9-828273DDEEC9}"/>
              </a:ext>
            </a:extLst>
          </p:cNvPr>
          <p:cNvSpPr txBox="1"/>
          <p:nvPr/>
        </p:nvSpPr>
        <p:spPr>
          <a:xfrm>
            <a:off x="7275286" y="3222945"/>
            <a:ext cx="22860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Directory</a:t>
            </a:r>
          </a:p>
          <a:p>
            <a:pPr>
              <a:defRPr/>
            </a:pPr>
            <a:r>
              <a:rPr lang="en-US" sz="2400" b="1" dirty="0" err="1">
                <a:solidFill>
                  <a:srgbClr val="353535"/>
                </a:solidFill>
                <a:latin typeface="Segoe UI Semilight"/>
              </a:rPr>
              <a:t>Webhooks</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EFCD8486-2C29-413F-96C4-10026FCE079F}"/>
              </a:ext>
            </a:extLst>
          </p:cNvPr>
          <p:cNvSpPr txBox="1"/>
          <p:nvPr/>
        </p:nvSpPr>
        <p:spPr>
          <a:xfrm>
            <a:off x="9568238" y="3222945"/>
            <a:ext cx="2286000" cy="2923877"/>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Devices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Activities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…and much more</a:t>
            </a:r>
          </a:p>
        </p:txBody>
      </p:sp>
      <p:pic>
        <p:nvPicPr>
          <p:cNvPr id="10"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966" y="1212849"/>
            <a:ext cx="1828541" cy="1828540"/>
          </a:xfrm>
          <a:prstGeom prst="rect">
            <a:avLst/>
          </a:prstGeom>
        </p:spPr>
      </p:pic>
    </p:spTree>
    <p:extLst>
      <p:ext uri="{BB962C8B-B14F-4D97-AF65-F5344CB8AC3E}">
        <p14:creationId xmlns:p14="http://schemas.microsoft.com/office/powerpoint/2010/main" val="193399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500"/>
                            </p:stCondLst>
                            <p:childTnLst>
                              <p:par>
                                <p:cTn id="19" presetID="10" presetClass="entr" presetSubtype="0" fill="hold" nodeType="afterEffect">
                                  <p:stCondLst>
                                    <p:cond delay="0"/>
                                  </p:stCondLst>
                                  <p:iterate type="wd">
                                    <p:tmPct val="10000"/>
                                  </p:iterate>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iterate type="wd">
                                    <p:tmPct val="10000"/>
                                  </p:iterate>
                                  <p:childTnLst>
                                    <p:set>
                                      <p:cBhvr>
                                        <p:cTn id="24" dur="1" fill="hold">
                                          <p:stCondLst>
                                            <p:cond delay="0"/>
                                          </p:stCondLst>
                                        </p:cTn>
                                        <p:tgtEl>
                                          <p:spTgt spid="14">
                                            <p:txEl>
                                              <p:pRg st="1" end="1"/>
                                            </p:txEl>
                                          </p:spTgt>
                                        </p:tgtEl>
                                        <p:attrNameLst>
                                          <p:attrName>style.visibility</p:attrName>
                                        </p:attrNameLst>
                                      </p:cBhvr>
                                      <p:to>
                                        <p:strVal val="visible"/>
                                      </p:to>
                                    </p:set>
                                    <p:animEffect transition="in" filter="fade">
                                      <p:cBhvr>
                                        <p:cTn id="25" dur="500"/>
                                        <p:tgtEl>
                                          <p:spTgt spid="14">
                                            <p:txEl>
                                              <p:pRg st="1" end="1"/>
                                            </p:txEl>
                                          </p:spTgt>
                                        </p:tgtEl>
                                      </p:cBhvr>
                                    </p:animEffect>
                                  </p:childTnLst>
                                </p:cTn>
                              </p:par>
                            </p:childTnLst>
                          </p:cTn>
                        </p:par>
                        <p:par>
                          <p:cTn id="26" fill="hold">
                            <p:stCondLst>
                              <p:cond delay="1500"/>
                            </p:stCondLst>
                            <p:childTnLst>
                              <p:par>
                                <p:cTn id="27" presetID="10" presetClass="entr" presetSubtype="0" fill="hold" nodeType="afterEffect">
                                  <p:stCondLst>
                                    <p:cond delay="0"/>
                                  </p:stCondLst>
                                  <p:iterate type="wd">
                                    <p:tmPct val="10000"/>
                                  </p:iterate>
                                  <p:childTnLst>
                                    <p:set>
                                      <p:cBhvr>
                                        <p:cTn id="28" dur="1" fill="hold">
                                          <p:stCondLst>
                                            <p:cond delay="0"/>
                                          </p:stCondLst>
                                        </p:cTn>
                                        <p:tgtEl>
                                          <p:spTgt spid="14">
                                            <p:txEl>
                                              <p:pRg st="2" end="2"/>
                                            </p:txEl>
                                          </p:spTgt>
                                        </p:tgtEl>
                                        <p:attrNameLst>
                                          <p:attrName>style.visibility</p:attrName>
                                        </p:attrNameLst>
                                      </p:cBhvr>
                                      <p:to>
                                        <p:strVal val="visible"/>
                                      </p:to>
                                    </p:set>
                                    <p:animEffect transition="in" filter="fade">
                                      <p:cBhvr>
                                        <p:cTn id="29" dur="500"/>
                                        <p:tgtEl>
                                          <p:spTgt spid="14">
                                            <p:txEl>
                                              <p:pRg st="2" end="2"/>
                                            </p:txEl>
                                          </p:spTgt>
                                        </p:tgtEl>
                                      </p:cBhvr>
                                    </p:animEffect>
                                  </p:childTnLst>
                                </p:cTn>
                              </p:par>
                            </p:childTnLst>
                          </p:cTn>
                        </p:par>
                        <p:par>
                          <p:cTn id="30" fill="hold">
                            <p:stCondLst>
                              <p:cond delay="2000"/>
                            </p:stCondLst>
                            <p:childTnLst>
                              <p:par>
                                <p:cTn id="31" presetID="10" presetClass="entr" presetSubtype="0" fill="hold" nodeType="afterEffect">
                                  <p:stCondLst>
                                    <p:cond delay="0"/>
                                  </p:stCondLst>
                                  <p:iterate type="wd">
                                    <p:tmPct val="10000"/>
                                  </p:iterate>
                                  <p:childTnLst>
                                    <p:set>
                                      <p:cBhvr>
                                        <p:cTn id="32" dur="1" fill="hold">
                                          <p:stCondLst>
                                            <p:cond delay="0"/>
                                          </p:stCondLst>
                                        </p:cTn>
                                        <p:tgtEl>
                                          <p:spTgt spid="14">
                                            <p:txEl>
                                              <p:pRg st="3" end="3"/>
                                            </p:txEl>
                                          </p:spTgt>
                                        </p:tgtEl>
                                        <p:attrNameLst>
                                          <p:attrName>style.visibility</p:attrName>
                                        </p:attrNameLst>
                                      </p:cBhvr>
                                      <p:to>
                                        <p:strVal val="visible"/>
                                      </p:to>
                                    </p:set>
                                    <p:animEffect transition="in" filter="fade">
                                      <p:cBhvr>
                                        <p:cTn id="33" dur="500"/>
                                        <p:tgtEl>
                                          <p:spTgt spid="14">
                                            <p:txEl>
                                              <p:pRg st="3" end="3"/>
                                            </p:txEl>
                                          </p:spTgt>
                                        </p:tgtEl>
                                      </p:cBhvr>
                                    </p:animEffect>
                                  </p:childTnLst>
                                </p:cTn>
                              </p:par>
                            </p:childTnLst>
                          </p:cTn>
                        </p:par>
                        <p:par>
                          <p:cTn id="34" fill="hold">
                            <p:stCondLst>
                              <p:cond delay="2500"/>
                            </p:stCondLst>
                            <p:childTnLst>
                              <p:par>
                                <p:cTn id="35" presetID="10" presetClass="entr" presetSubtype="0" fill="hold" nodeType="afterEffect">
                                  <p:stCondLst>
                                    <p:cond delay="0"/>
                                  </p:stCondLst>
                                  <p:iterate type="wd">
                                    <p:tmPct val="10000"/>
                                  </p:iterate>
                                  <p:childTnLst>
                                    <p:set>
                                      <p:cBhvr>
                                        <p:cTn id="36" dur="1" fill="hold">
                                          <p:stCondLst>
                                            <p:cond delay="0"/>
                                          </p:stCondLst>
                                        </p:cTn>
                                        <p:tgtEl>
                                          <p:spTgt spid="14">
                                            <p:txEl>
                                              <p:pRg st="4" end="4"/>
                                            </p:txEl>
                                          </p:spTgt>
                                        </p:tgtEl>
                                        <p:attrNameLst>
                                          <p:attrName>style.visibility</p:attrName>
                                        </p:attrNameLst>
                                      </p:cBhvr>
                                      <p:to>
                                        <p:strVal val="visible"/>
                                      </p:to>
                                    </p:set>
                                    <p:animEffect transition="in" filter="fade">
                                      <p:cBhvr>
                                        <p:cTn id="37" dur="500"/>
                                        <p:tgtEl>
                                          <p:spTgt spid="14">
                                            <p:txEl>
                                              <p:pRg st="4" end="4"/>
                                            </p:txEl>
                                          </p:spTgt>
                                        </p:tgtEl>
                                      </p:cBhvr>
                                    </p:animEffect>
                                  </p:childTnLst>
                                </p:cTn>
                              </p:par>
                            </p:childTnLst>
                          </p:cTn>
                        </p:par>
                        <p:par>
                          <p:cTn id="38" fill="hold">
                            <p:stCondLst>
                              <p:cond delay="3000"/>
                            </p:stCondLst>
                            <p:childTnLst>
                              <p:par>
                                <p:cTn id="39" presetID="10" presetClass="entr" presetSubtype="0" fill="hold" nodeType="afterEffect">
                                  <p:stCondLst>
                                    <p:cond delay="0"/>
                                  </p:stCondLst>
                                  <p:iterate type="wd">
                                    <p:tmPct val="10000"/>
                                  </p:iterate>
                                  <p:childTnLst>
                                    <p:set>
                                      <p:cBhvr>
                                        <p:cTn id="40" dur="1" fill="hold">
                                          <p:stCondLst>
                                            <p:cond delay="0"/>
                                          </p:stCondLst>
                                        </p:cTn>
                                        <p:tgtEl>
                                          <p:spTgt spid="14">
                                            <p:txEl>
                                              <p:pRg st="5" end="5"/>
                                            </p:txEl>
                                          </p:spTgt>
                                        </p:tgtEl>
                                        <p:attrNameLst>
                                          <p:attrName>style.visibility</p:attrName>
                                        </p:attrNameLst>
                                      </p:cBhvr>
                                      <p:to>
                                        <p:strVal val="visible"/>
                                      </p:to>
                                    </p:set>
                                    <p:animEffect transition="in" filter="fade">
                                      <p:cBhvr>
                                        <p:cTn id="41" dur="500"/>
                                        <p:tgtEl>
                                          <p:spTgt spid="1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223651"/>
            <a:ext cx="27432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53535"/>
                </a:solidFill>
                <a:effectLst/>
                <a:uLnTx/>
                <a:uFillTx/>
                <a:latin typeface="Segoe UI Semilight"/>
                <a:ea typeface="+mn-ea"/>
                <a:cs typeface="+mn-cs"/>
              </a:rPr>
              <a:t>Auth</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Credentials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Work/School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Personal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OAuth scopes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User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217964"/>
            <a:ext cx="2743200" cy="366254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OData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Filter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Order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Pagination</a:t>
            </a:r>
          </a:p>
          <a:p>
            <a:pPr lvl="0">
              <a:defRPr/>
            </a:pPr>
            <a:endParaRPr lang="en-US" sz="2400" b="1" dirty="0">
              <a:solidFill>
                <a:srgbClr val="353535"/>
              </a:solidFill>
              <a:latin typeface="Segoe UI Semilight"/>
            </a:endParaRPr>
          </a:p>
          <a:p>
            <a:pPr lvl="0">
              <a:defRPr/>
            </a:pPr>
            <a:r>
              <a:rPr lang="en-US" sz="2400" b="1" dirty="0">
                <a:solidFill>
                  <a:srgbClr val="353535"/>
                </a:solidFill>
                <a:latin typeface="Segoe UI Semilight"/>
              </a:rPr>
              <a:t>SDKs</a:t>
            </a:r>
          </a:p>
          <a:p>
            <a:pPr lvl="0">
              <a:defRPr/>
            </a:pPr>
            <a:r>
              <a:rPr lang="en-US" sz="2000" dirty="0">
                <a:solidFill>
                  <a:srgbClr val="353535"/>
                </a:solidFill>
                <a:latin typeface="Segoe UI Semilight"/>
              </a:rPr>
              <a:t>.NET</a:t>
            </a:r>
          </a:p>
          <a:p>
            <a:pPr lvl="0">
              <a:defRPr/>
            </a:pPr>
            <a:r>
              <a:rPr lang="en-US" sz="2000" dirty="0">
                <a:solidFill>
                  <a:srgbClr val="353535"/>
                </a:solidFill>
                <a:latin typeface="Segoe UI Semilight"/>
              </a:rPr>
              <a:t>JS</a:t>
            </a:r>
          </a:p>
          <a:p>
            <a:pPr lvl="0">
              <a:defRPr/>
            </a:pPr>
            <a:r>
              <a:rPr lang="en-US" sz="2000" dirty="0">
                <a:solidFill>
                  <a:srgbClr val="353535"/>
                </a:solidFill>
                <a:latin typeface="Segoe UI Semilight"/>
              </a:rPr>
              <a:t>PHP</a:t>
            </a:r>
          </a:p>
          <a:p>
            <a:pPr lvl="0">
              <a:defRPr/>
            </a:pPr>
            <a:r>
              <a:rPr lang="en-US" sz="2000" dirty="0">
                <a:solidFill>
                  <a:srgbClr val="353535"/>
                </a:solidFill>
                <a:latin typeface="Segoe UI Semilight"/>
              </a:rPr>
              <a:t>Android</a:t>
            </a:r>
          </a:p>
          <a:p>
            <a:pPr lvl="0">
              <a:defRPr/>
            </a:pPr>
            <a:r>
              <a:rPr lang="en-US" sz="2000" dirty="0">
                <a:solidFill>
                  <a:srgbClr val="353535"/>
                </a:solidFill>
                <a:latin typeface="Segoe UI Semilight"/>
              </a:rPr>
              <a:t>iOS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217965"/>
            <a:ext cx="2743200" cy="390876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Query patterns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hooks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Delta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Batching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Other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strike="sngStrike" dirty="0">
                <a:solidFill>
                  <a:srgbClr val="353535"/>
                </a:solidFill>
                <a:latin typeface="Segoe UI Semilight"/>
              </a:rPr>
              <a:t>Swagger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Visual Studio Tooling</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Compliance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3966" y="1211527"/>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17321</TotalTime>
  <Words>2000</Words>
  <Application>Microsoft Office PowerPoint</Application>
  <PresentationFormat>Custom</PresentationFormat>
  <Paragraphs>379</Paragraphs>
  <Slides>30</Slides>
  <Notes>21</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30</vt:i4>
      </vt:variant>
    </vt:vector>
  </HeadingPairs>
  <TitlesOfParts>
    <vt:vector size="55"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Segoe UI Semilight</vt:lpstr>
      <vt:lpstr>Times New Roman</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in Office 365 with the Microsoft Graph API</vt:lpstr>
      <vt:lpstr>Intro to the  Microsoft Graph API </vt:lpstr>
      <vt:lpstr>Agenda</vt:lpstr>
      <vt:lpstr>PowerPoint Presentation</vt:lpstr>
      <vt:lpstr>Building integration with  Office 365</vt:lpstr>
      <vt:lpstr>/groups</vt:lpstr>
      <vt:lpstr>Microsoft Graph Data</vt:lpstr>
      <vt:lpstr>Microsoft Graph Capabilities</vt:lpstr>
      <vt:lpstr>PowerPoint Presentation</vt:lpstr>
      <vt:lpstr>Demo Docs</vt:lpstr>
      <vt:lpstr>Demo Graph Explorer</vt:lpstr>
      <vt:lpstr>Get content</vt:lpstr>
      <vt:lpstr>Demo Quick Start</vt:lpstr>
      <vt:lpstr>PowerPoint Presentation</vt:lpstr>
      <vt:lpstr>Azure AD auth endpoints</vt:lpstr>
      <vt:lpstr>App registration v1.0 </vt:lpstr>
      <vt:lpstr>App registration v2.0 </vt:lpstr>
      <vt:lpstr>Authentication</vt:lpstr>
      <vt:lpstr>Authentication to Microsoft Graph using resource ID</vt:lpstr>
      <vt:lpstr>Troubleshooting errors in Auth flow</vt:lpstr>
      <vt:lpstr>Troubleshooting tokens</vt:lpstr>
      <vt:lpstr>PowerPoint Presentation</vt:lpstr>
      <vt:lpstr>Demo Azure Functions Bindings (Preview)</vt:lpstr>
      <vt:lpstr>New Azure function bindings</vt:lpstr>
      <vt:lpstr>PowerPoint Presentation</vt:lpstr>
      <vt:lpstr>Resources</vt:lpstr>
      <vt:lpstr>Further reading…</vt:lpstr>
      <vt:lpstr>Developer Program</vt:lpstr>
      <vt:lpstr>Engage</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 | Pointwork</cp:lastModifiedBy>
  <cp:revision>520</cp:revision>
  <dcterms:created xsi:type="dcterms:W3CDTF">2013-10-21T21:40:33Z</dcterms:created>
  <dcterms:modified xsi:type="dcterms:W3CDTF">2017-10-12T17:46:33Z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